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68" r:id="rId3"/>
    <p:sldId id="312" r:id="rId4"/>
    <p:sldId id="297" r:id="rId5"/>
    <p:sldId id="298" r:id="rId6"/>
    <p:sldId id="299" r:id="rId7"/>
    <p:sldId id="300" r:id="rId8"/>
    <p:sldId id="301" r:id="rId9"/>
    <p:sldId id="302" r:id="rId10"/>
    <p:sldId id="303" r:id="rId11"/>
    <p:sldId id="323" r:id="rId12"/>
    <p:sldId id="306" r:id="rId13"/>
    <p:sldId id="307" r:id="rId14"/>
    <p:sldId id="308" r:id="rId15"/>
    <p:sldId id="309" r:id="rId16"/>
    <p:sldId id="310" r:id="rId17"/>
    <p:sldId id="311" r:id="rId18"/>
    <p:sldId id="318" r:id="rId19"/>
    <p:sldId id="315" r:id="rId20"/>
    <p:sldId id="316" r:id="rId21"/>
    <p:sldId id="319" r:id="rId22"/>
    <p:sldId id="320" r:id="rId23"/>
    <p:sldId id="321" r:id="rId24"/>
    <p:sldId id="322" r:id="rId25"/>
    <p:sldId id="32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40" autoAdjust="0"/>
    <p:restoredTop sz="94660"/>
  </p:normalViewPr>
  <p:slideViewPr>
    <p:cSldViewPr snapToGrid="0">
      <p:cViewPr varScale="1">
        <p:scale>
          <a:sx n="73" d="100"/>
          <a:sy n="73" d="100"/>
        </p:scale>
        <p:origin x="534" y="7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E1AE51-F20E-413A-82A7-B43556955C30}" type="datetimeFigureOut">
              <a:rPr lang="en-US" smtClean="0"/>
              <a:t>7/6/2020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893D12-7234-495E-BFE1-4B4A19BC4F01}" type="slidenum">
              <a:rPr lang="en-US" smtClean="0"/>
              <a:t>‹#›</a:t>
            </a:fld>
            <a:endParaRPr lang="en-US"/>
          </a:p>
        </p:txBody>
      </p:sp>
    </p:spTree>
    <p:extLst>
      <p:ext uri="{BB962C8B-B14F-4D97-AF65-F5344CB8AC3E}">
        <p14:creationId xmlns:p14="http://schemas.microsoft.com/office/powerpoint/2010/main" val="641783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2F0EA73-BBC1-4826-BCCF-F01427CABA62}" type="datetime1">
              <a:rPr lang="en-US" smtClean="0"/>
              <a:t>7/6/2020</a:t>
            </a:fld>
            <a:endParaRPr lang="en-US"/>
          </a:p>
        </p:txBody>
      </p:sp>
      <p:sp>
        <p:nvSpPr>
          <p:cNvPr id="5" name="Footer Placeholder 4"/>
          <p:cNvSpPr>
            <a:spLocks noGrp="1"/>
          </p:cNvSpPr>
          <p:nvPr>
            <p:ph type="ftr" sz="quarter" idx="11"/>
          </p:nvPr>
        </p:nvSpPr>
        <p:spPr/>
        <p:txBody>
          <a:bodyPr/>
          <a:lstStyle/>
          <a:p>
            <a:r>
              <a:rPr lang="en-US"/>
              <a:t>EE350-Electric Machinery Fundamentals</a:t>
            </a:r>
          </a:p>
        </p:txBody>
      </p:sp>
      <p:sp>
        <p:nvSpPr>
          <p:cNvPr id="6" name="Slide Number Placeholder 5"/>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40192922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3B0C1C-EBD7-4F4D-A4F0-13EE2B7932AD}" type="datetime1">
              <a:rPr lang="en-US" smtClean="0"/>
              <a:t>7/6/2020</a:t>
            </a:fld>
            <a:endParaRPr lang="en-US"/>
          </a:p>
        </p:txBody>
      </p:sp>
      <p:sp>
        <p:nvSpPr>
          <p:cNvPr id="5" name="Footer Placeholder 4"/>
          <p:cNvSpPr>
            <a:spLocks noGrp="1"/>
          </p:cNvSpPr>
          <p:nvPr>
            <p:ph type="ftr" sz="quarter" idx="11"/>
          </p:nvPr>
        </p:nvSpPr>
        <p:spPr/>
        <p:txBody>
          <a:bodyPr/>
          <a:lstStyle/>
          <a:p>
            <a:r>
              <a:rPr lang="en-US"/>
              <a:t>EE350-Electric Machinery Fundamentals</a:t>
            </a:r>
          </a:p>
        </p:txBody>
      </p:sp>
      <p:sp>
        <p:nvSpPr>
          <p:cNvPr id="6" name="Slide Number Placeholder 5"/>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40696547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F80EF8B-2CED-454E-A136-CB21A9BE919F}" type="datetime1">
              <a:rPr lang="en-US" smtClean="0"/>
              <a:t>7/6/2020</a:t>
            </a:fld>
            <a:endParaRPr lang="en-US"/>
          </a:p>
        </p:txBody>
      </p:sp>
      <p:sp>
        <p:nvSpPr>
          <p:cNvPr id="5" name="Footer Placeholder 4"/>
          <p:cNvSpPr>
            <a:spLocks noGrp="1"/>
          </p:cNvSpPr>
          <p:nvPr>
            <p:ph type="ftr" sz="quarter" idx="11"/>
          </p:nvPr>
        </p:nvSpPr>
        <p:spPr/>
        <p:txBody>
          <a:bodyPr/>
          <a:lstStyle/>
          <a:p>
            <a:r>
              <a:rPr lang="en-US"/>
              <a:t>EE350-Electric Machinery Fundamentals</a:t>
            </a:r>
          </a:p>
        </p:txBody>
      </p:sp>
      <p:sp>
        <p:nvSpPr>
          <p:cNvPr id="6" name="Slide Number Placeholder 5"/>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15821665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FD9E0D0-8B40-4F77-B822-410611A82447}" type="datetime1">
              <a:rPr lang="en-US" smtClean="0"/>
              <a:t>7/6/2020</a:t>
            </a:fld>
            <a:endParaRPr lang="en-US"/>
          </a:p>
        </p:txBody>
      </p:sp>
      <p:sp>
        <p:nvSpPr>
          <p:cNvPr id="5" name="Footer Placeholder 4"/>
          <p:cNvSpPr>
            <a:spLocks noGrp="1"/>
          </p:cNvSpPr>
          <p:nvPr>
            <p:ph type="ftr" sz="quarter" idx="11"/>
          </p:nvPr>
        </p:nvSpPr>
        <p:spPr/>
        <p:txBody>
          <a:bodyPr/>
          <a:lstStyle/>
          <a:p>
            <a:r>
              <a:rPr lang="en-US"/>
              <a:t>EE350-Electric Machinery Fundamentals</a:t>
            </a:r>
          </a:p>
        </p:txBody>
      </p:sp>
      <p:sp>
        <p:nvSpPr>
          <p:cNvPr id="6" name="Slide Number Placeholder 5"/>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85319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94655DE-5573-4B27-A5DE-AF6F1EB4FC64}" type="datetime1">
              <a:rPr lang="en-US" smtClean="0"/>
              <a:t>7/6/2020</a:t>
            </a:fld>
            <a:endParaRPr lang="en-US"/>
          </a:p>
        </p:txBody>
      </p:sp>
      <p:sp>
        <p:nvSpPr>
          <p:cNvPr id="5" name="Footer Placeholder 4"/>
          <p:cNvSpPr>
            <a:spLocks noGrp="1"/>
          </p:cNvSpPr>
          <p:nvPr>
            <p:ph type="ftr" sz="quarter" idx="11"/>
          </p:nvPr>
        </p:nvSpPr>
        <p:spPr/>
        <p:txBody>
          <a:bodyPr/>
          <a:lstStyle/>
          <a:p>
            <a:r>
              <a:rPr lang="en-US"/>
              <a:t>EE350-Electric Machinery Fundamentals</a:t>
            </a:r>
          </a:p>
        </p:txBody>
      </p:sp>
      <p:sp>
        <p:nvSpPr>
          <p:cNvPr id="6" name="Slide Number Placeholder 5"/>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3958111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B96CC91-6E71-487B-807A-4583B2F5AC68}" type="datetime1">
              <a:rPr lang="en-US" smtClean="0"/>
              <a:t>7/6/2020</a:t>
            </a:fld>
            <a:endParaRPr lang="en-US"/>
          </a:p>
        </p:txBody>
      </p:sp>
      <p:sp>
        <p:nvSpPr>
          <p:cNvPr id="6" name="Footer Placeholder 5"/>
          <p:cNvSpPr>
            <a:spLocks noGrp="1"/>
          </p:cNvSpPr>
          <p:nvPr>
            <p:ph type="ftr" sz="quarter" idx="11"/>
          </p:nvPr>
        </p:nvSpPr>
        <p:spPr/>
        <p:txBody>
          <a:bodyPr/>
          <a:lstStyle/>
          <a:p>
            <a:r>
              <a:rPr lang="en-US"/>
              <a:t>EE350-Electric Machinery Fundamentals</a:t>
            </a:r>
          </a:p>
        </p:txBody>
      </p:sp>
      <p:sp>
        <p:nvSpPr>
          <p:cNvPr id="7" name="Slide Number Placeholder 6"/>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3486594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5FF7BE-F831-4EF0-8DEC-12D4FFAD2EBA}" type="datetime1">
              <a:rPr lang="en-US" smtClean="0"/>
              <a:t>7/6/2020</a:t>
            </a:fld>
            <a:endParaRPr lang="en-US"/>
          </a:p>
        </p:txBody>
      </p:sp>
      <p:sp>
        <p:nvSpPr>
          <p:cNvPr id="8" name="Footer Placeholder 7"/>
          <p:cNvSpPr>
            <a:spLocks noGrp="1"/>
          </p:cNvSpPr>
          <p:nvPr>
            <p:ph type="ftr" sz="quarter" idx="11"/>
          </p:nvPr>
        </p:nvSpPr>
        <p:spPr/>
        <p:txBody>
          <a:bodyPr/>
          <a:lstStyle/>
          <a:p>
            <a:r>
              <a:rPr lang="en-US"/>
              <a:t>EE350-Electric Machinery Fundamentals</a:t>
            </a:r>
          </a:p>
        </p:txBody>
      </p:sp>
      <p:sp>
        <p:nvSpPr>
          <p:cNvPr id="9" name="Slide Number Placeholder 8"/>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6049932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47BB24C-8AE8-4522-9981-2BB645C7A017}" type="datetime1">
              <a:rPr lang="en-US" smtClean="0"/>
              <a:t>7/6/2020</a:t>
            </a:fld>
            <a:endParaRPr lang="en-US"/>
          </a:p>
        </p:txBody>
      </p:sp>
      <p:sp>
        <p:nvSpPr>
          <p:cNvPr id="4" name="Footer Placeholder 3"/>
          <p:cNvSpPr>
            <a:spLocks noGrp="1"/>
          </p:cNvSpPr>
          <p:nvPr>
            <p:ph type="ftr" sz="quarter" idx="11"/>
          </p:nvPr>
        </p:nvSpPr>
        <p:spPr/>
        <p:txBody>
          <a:bodyPr/>
          <a:lstStyle/>
          <a:p>
            <a:r>
              <a:rPr lang="en-US"/>
              <a:t>EE350-Electric Machinery Fundamentals</a:t>
            </a:r>
          </a:p>
        </p:txBody>
      </p:sp>
      <p:sp>
        <p:nvSpPr>
          <p:cNvPr id="5" name="Slide Number Placeholder 4"/>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149882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3ECB31-3001-4AFD-98A5-8DF178598DA4}" type="datetime1">
              <a:rPr lang="en-US" smtClean="0"/>
              <a:t>7/6/2020</a:t>
            </a:fld>
            <a:endParaRPr lang="en-US"/>
          </a:p>
        </p:txBody>
      </p:sp>
      <p:sp>
        <p:nvSpPr>
          <p:cNvPr id="3" name="Footer Placeholder 2"/>
          <p:cNvSpPr>
            <a:spLocks noGrp="1"/>
          </p:cNvSpPr>
          <p:nvPr>
            <p:ph type="ftr" sz="quarter" idx="11"/>
          </p:nvPr>
        </p:nvSpPr>
        <p:spPr/>
        <p:txBody>
          <a:bodyPr/>
          <a:lstStyle/>
          <a:p>
            <a:r>
              <a:rPr lang="en-US"/>
              <a:t>EE350-Electric Machinery Fundamentals</a:t>
            </a:r>
          </a:p>
        </p:txBody>
      </p:sp>
      <p:sp>
        <p:nvSpPr>
          <p:cNvPr id="4" name="Slide Number Placeholder 3"/>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549283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98D047A-08C9-4B60-B113-4E77C7F3925F}" type="datetime1">
              <a:rPr lang="en-US" smtClean="0"/>
              <a:t>7/6/2020</a:t>
            </a:fld>
            <a:endParaRPr lang="en-US"/>
          </a:p>
        </p:txBody>
      </p:sp>
      <p:sp>
        <p:nvSpPr>
          <p:cNvPr id="6" name="Footer Placeholder 5"/>
          <p:cNvSpPr>
            <a:spLocks noGrp="1"/>
          </p:cNvSpPr>
          <p:nvPr>
            <p:ph type="ftr" sz="quarter" idx="11"/>
          </p:nvPr>
        </p:nvSpPr>
        <p:spPr/>
        <p:txBody>
          <a:bodyPr/>
          <a:lstStyle/>
          <a:p>
            <a:r>
              <a:rPr lang="en-US"/>
              <a:t>EE350-Electric Machinery Fundamentals</a:t>
            </a:r>
          </a:p>
        </p:txBody>
      </p:sp>
      <p:sp>
        <p:nvSpPr>
          <p:cNvPr id="7" name="Slide Number Placeholder 6"/>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1718661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6C2220D-DBD0-4175-9227-B86CA50CCBFD}" type="datetime1">
              <a:rPr lang="en-US" smtClean="0"/>
              <a:t>7/6/2020</a:t>
            </a:fld>
            <a:endParaRPr lang="en-US"/>
          </a:p>
        </p:txBody>
      </p:sp>
      <p:sp>
        <p:nvSpPr>
          <p:cNvPr id="6" name="Footer Placeholder 5"/>
          <p:cNvSpPr>
            <a:spLocks noGrp="1"/>
          </p:cNvSpPr>
          <p:nvPr>
            <p:ph type="ftr" sz="quarter" idx="11"/>
          </p:nvPr>
        </p:nvSpPr>
        <p:spPr/>
        <p:txBody>
          <a:bodyPr/>
          <a:lstStyle/>
          <a:p>
            <a:r>
              <a:rPr lang="en-US"/>
              <a:t>EE350-Electric Machinery Fundamentals</a:t>
            </a:r>
          </a:p>
        </p:txBody>
      </p:sp>
      <p:sp>
        <p:nvSpPr>
          <p:cNvPr id="7" name="Slide Number Placeholder 6"/>
          <p:cNvSpPr>
            <a:spLocks noGrp="1"/>
          </p:cNvSpPr>
          <p:nvPr>
            <p:ph type="sldNum" sz="quarter" idx="12"/>
          </p:nvPr>
        </p:nvSpPr>
        <p:spPr/>
        <p:txBody>
          <a:bodyPr/>
          <a:lstStyle/>
          <a:p>
            <a:fld id="{7525300A-58DC-40DB-8266-5DAB654BB66A}" type="slidenum">
              <a:rPr lang="en-US" smtClean="0"/>
              <a:t>‹#›</a:t>
            </a:fld>
            <a:endParaRPr lang="en-US"/>
          </a:p>
        </p:txBody>
      </p:sp>
    </p:spTree>
    <p:extLst>
      <p:ext uri="{BB962C8B-B14F-4D97-AF65-F5344CB8AC3E}">
        <p14:creationId xmlns:p14="http://schemas.microsoft.com/office/powerpoint/2010/main" val="36753169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91D4E5-CB63-46E3-A150-5246FB3BB19A}" type="datetime1">
              <a:rPr lang="en-US" smtClean="0"/>
              <a:t>7/6/2020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EE350-Electric Machinery Fundamentals</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25300A-58DC-40DB-8266-5DAB654BB66A}" type="slidenum">
              <a:rPr lang="en-US" smtClean="0"/>
              <a:t>‹#›</a:t>
            </a:fld>
            <a:endParaRPr lang="en-US"/>
          </a:p>
        </p:txBody>
      </p:sp>
    </p:spTree>
    <p:extLst>
      <p:ext uri="{BB962C8B-B14F-4D97-AF65-F5344CB8AC3E}">
        <p14:creationId xmlns:p14="http://schemas.microsoft.com/office/powerpoint/2010/main" val="3291595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9.xml"/><Relationship Id="rId6" Type="http://schemas.openxmlformats.org/officeDocument/2006/relationships/image" Target="../media/image11.emf"/><Relationship Id="rId5" Type="http://schemas.openxmlformats.org/officeDocument/2006/relationships/image" Target="../media/image10.emf"/><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jpeg"/><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9.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0.jpe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0028935" y="6427114"/>
            <a:ext cx="102870" cy="197490"/>
          </a:xfrm>
          <a:prstGeom prst="rect">
            <a:avLst/>
          </a:prstGeom>
        </p:spPr>
        <p:txBody>
          <a:bodyPr vert="horz" wrap="square" lIns="0" tIns="12700" rIns="0" bIns="0" rtlCol="0">
            <a:spAutoFit/>
          </a:bodyPr>
          <a:lstStyle/>
          <a:p>
            <a:pPr marL="12700">
              <a:spcBef>
                <a:spcPts val="100"/>
              </a:spcBef>
            </a:pPr>
            <a:r>
              <a:rPr sz="1200" spc="-60" dirty="0">
                <a:solidFill>
                  <a:srgbClr val="888888"/>
                </a:solidFill>
                <a:latin typeface="Arial"/>
                <a:cs typeface="Arial"/>
              </a:rPr>
              <a:t>1</a:t>
            </a:r>
            <a:endParaRPr sz="1200">
              <a:latin typeface="Arial"/>
              <a:cs typeface="Arial"/>
            </a:endParaRPr>
          </a:p>
        </p:txBody>
      </p:sp>
      <p:sp>
        <p:nvSpPr>
          <p:cNvPr id="3" name="object 3"/>
          <p:cNvSpPr txBox="1">
            <a:spLocks noGrp="1"/>
          </p:cNvSpPr>
          <p:nvPr>
            <p:ph type="title"/>
          </p:nvPr>
        </p:nvSpPr>
        <p:spPr>
          <a:xfrm>
            <a:off x="929640" y="1770573"/>
            <a:ext cx="10539549" cy="689291"/>
          </a:xfrm>
          <a:prstGeom prst="rect">
            <a:avLst/>
          </a:prstGeom>
        </p:spPr>
        <p:txBody>
          <a:bodyPr vert="horz" wrap="square" lIns="0" tIns="12065" rIns="0" bIns="0" rtlCol="0" anchor="ctr">
            <a:spAutoFit/>
          </a:bodyPr>
          <a:lstStyle/>
          <a:p>
            <a:pPr marL="12700">
              <a:lnSpc>
                <a:spcPct val="100000"/>
              </a:lnSpc>
              <a:spcBef>
                <a:spcPts val="95"/>
              </a:spcBef>
            </a:pPr>
            <a:r>
              <a:rPr lang="en-US" spc="-190" dirty="0">
                <a:latin typeface="Algerian" panose="04020705040A02060702" pitchFamily="82" charset="0"/>
              </a:rPr>
              <a:t>Electrical Machinery Fundamentals</a:t>
            </a:r>
            <a:endParaRPr spc="-190" dirty="0">
              <a:latin typeface="Algerian" panose="04020705040A02060702" pitchFamily="82" charset="0"/>
            </a:endParaRPr>
          </a:p>
        </p:txBody>
      </p:sp>
      <p:sp>
        <p:nvSpPr>
          <p:cNvPr id="8" name="object 8"/>
          <p:cNvSpPr txBox="1"/>
          <p:nvPr/>
        </p:nvSpPr>
        <p:spPr>
          <a:xfrm>
            <a:off x="2142308" y="2675909"/>
            <a:ext cx="6767922" cy="1506182"/>
          </a:xfrm>
          <a:prstGeom prst="rect">
            <a:avLst/>
          </a:prstGeom>
        </p:spPr>
        <p:txBody>
          <a:bodyPr vert="horz" wrap="square" lIns="0" tIns="13335" rIns="0" bIns="0" rtlCol="0">
            <a:spAutoFit/>
          </a:bodyPr>
          <a:lstStyle/>
          <a:p>
            <a:pPr marL="721995" algn="ctr">
              <a:spcBef>
                <a:spcPts val="105"/>
              </a:spcBef>
            </a:pPr>
            <a:r>
              <a:rPr lang="en-US" sz="3200" dirty="0">
                <a:solidFill>
                  <a:srgbClr val="0000FF"/>
                </a:solidFill>
                <a:latin typeface="Arial"/>
                <a:cs typeface="Arial"/>
              </a:rPr>
              <a:t>		</a:t>
            </a:r>
            <a:r>
              <a:rPr sz="3200" dirty="0">
                <a:solidFill>
                  <a:srgbClr val="0000FF"/>
                </a:solidFill>
                <a:latin typeface="Arial"/>
                <a:cs typeface="Arial"/>
              </a:rPr>
              <a:t>E</a:t>
            </a:r>
            <a:r>
              <a:rPr lang="en-US" sz="3200" dirty="0">
                <a:solidFill>
                  <a:srgbClr val="0000FF"/>
                </a:solidFill>
                <a:latin typeface="Arial"/>
                <a:cs typeface="Arial"/>
              </a:rPr>
              <a:t>E</a:t>
            </a:r>
            <a:r>
              <a:rPr sz="3200" dirty="0">
                <a:solidFill>
                  <a:srgbClr val="0000FF"/>
                </a:solidFill>
                <a:latin typeface="Arial"/>
                <a:cs typeface="Arial"/>
              </a:rPr>
              <a:t> </a:t>
            </a:r>
            <a:r>
              <a:rPr lang="en-US" sz="3200" spc="-30" dirty="0">
                <a:solidFill>
                  <a:srgbClr val="0000FF"/>
                </a:solidFill>
                <a:latin typeface="Arial"/>
                <a:cs typeface="Arial"/>
              </a:rPr>
              <a:t>250</a:t>
            </a:r>
            <a:r>
              <a:rPr sz="3200" spc="-5" dirty="0">
                <a:solidFill>
                  <a:srgbClr val="0000FF"/>
                </a:solidFill>
                <a:latin typeface="Arial"/>
                <a:cs typeface="Arial"/>
              </a:rPr>
              <a:t> </a:t>
            </a:r>
            <a:r>
              <a:rPr lang="en-US" sz="3200" spc="-5" dirty="0">
                <a:solidFill>
                  <a:srgbClr val="0000FF"/>
                </a:solidFill>
                <a:latin typeface="Arial"/>
                <a:cs typeface="Arial"/>
              </a:rPr>
              <a:t>SPRING</a:t>
            </a:r>
            <a:r>
              <a:rPr sz="3200" spc="-25" dirty="0">
                <a:solidFill>
                  <a:srgbClr val="0000FF"/>
                </a:solidFill>
                <a:latin typeface="Arial"/>
                <a:cs typeface="Arial"/>
              </a:rPr>
              <a:t> </a:t>
            </a:r>
            <a:r>
              <a:rPr sz="3200" spc="-5" dirty="0">
                <a:solidFill>
                  <a:srgbClr val="0000FF"/>
                </a:solidFill>
                <a:latin typeface="Arial"/>
                <a:cs typeface="Arial"/>
              </a:rPr>
              <a:t>20</a:t>
            </a:r>
            <a:r>
              <a:rPr lang="en-US" sz="3200" spc="-5" dirty="0">
                <a:solidFill>
                  <a:srgbClr val="0000FF"/>
                </a:solidFill>
                <a:latin typeface="Arial"/>
                <a:cs typeface="Arial"/>
              </a:rPr>
              <a:t>20</a:t>
            </a:r>
            <a:endParaRPr sz="3200" dirty="0">
              <a:latin typeface="Arial"/>
              <a:cs typeface="Arial"/>
            </a:endParaRPr>
          </a:p>
          <a:p>
            <a:pPr algn="ctr">
              <a:spcBef>
                <a:spcPts val="45"/>
              </a:spcBef>
            </a:pPr>
            <a:endParaRPr sz="3300" dirty="0">
              <a:latin typeface="Times New Roman"/>
              <a:cs typeface="Times New Roman"/>
            </a:endParaRPr>
          </a:p>
          <a:p>
            <a:pPr marL="1305560" algn="ctr"/>
            <a:r>
              <a:rPr sz="3200">
                <a:solidFill>
                  <a:srgbClr val="0000FF"/>
                </a:solidFill>
                <a:latin typeface="Arial"/>
                <a:cs typeface="Arial"/>
              </a:rPr>
              <a:t>Lecture </a:t>
            </a:r>
            <a:r>
              <a:rPr lang="en-US" sz="3200">
                <a:solidFill>
                  <a:srgbClr val="0000FF"/>
                </a:solidFill>
                <a:latin typeface="Arial"/>
                <a:cs typeface="Arial"/>
              </a:rPr>
              <a:t>9-Chapter 17</a:t>
            </a:r>
            <a:endParaRPr sz="2800" dirty="0">
              <a:latin typeface="Arial"/>
              <a:cs typeface="Arial"/>
            </a:endParaRPr>
          </a:p>
        </p:txBody>
      </p:sp>
      <p:pic>
        <p:nvPicPr>
          <p:cNvPr id="1026" name="Picture 2" descr="Image result for uet lahore logo">
            <a:extLst>
              <a:ext uri="{FF2B5EF4-FFF2-40B4-BE49-F238E27FC236}">
                <a16:creationId xmlns:a16="http://schemas.microsoft.com/office/drawing/2014/main" id="{47CBF2EA-D95E-479B-8DF8-5122F8F310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48" y="166634"/>
            <a:ext cx="3352800" cy="116205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CFDE7BD-16BE-4624-9D9A-80A6D2788E9A}"/>
              </a:ext>
            </a:extLst>
          </p:cNvPr>
          <p:cNvSpPr>
            <a:spLocks noGrp="1"/>
          </p:cNvSpPr>
          <p:nvPr>
            <p:ph type="ftr" sz="quarter" idx="11"/>
          </p:nvPr>
        </p:nvSpPr>
        <p:spPr/>
        <p:txBody>
          <a:bodyPr/>
          <a:lstStyle/>
          <a:p>
            <a:r>
              <a:rPr lang="es-ES"/>
              <a:t>EE 250 EMF, Dr. Aashir Waleed-UET Faisalabad Campus</a:t>
            </a: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a:solidFill>
                  <a:schemeClr val="bg1"/>
                </a:solidFill>
              </a:rPr>
              <a:t>17.4 Motor under load-general description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1984" y="1596754"/>
            <a:ext cx="6452708" cy="5261246"/>
          </a:xfrm>
          <a:prstGeom prst="rect">
            <a:avLst/>
          </a:prstGeom>
        </p:spPr>
      </p:pic>
      <p:sp>
        <p:nvSpPr>
          <p:cNvPr id="3" name="Footer Placeholder 2">
            <a:extLst>
              <a:ext uri="{FF2B5EF4-FFF2-40B4-BE49-F238E27FC236}">
                <a16:creationId xmlns:a16="http://schemas.microsoft.com/office/drawing/2014/main" id="{6DF50CAE-903D-4628-B6F4-750EDEB11A3E}"/>
              </a:ext>
            </a:extLst>
          </p:cNvPr>
          <p:cNvSpPr>
            <a:spLocks noGrp="1"/>
          </p:cNvSpPr>
          <p:nvPr>
            <p:ph type="ftr" sz="quarter" idx="11"/>
          </p:nvPr>
        </p:nvSpPr>
        <p:spPr/>
        <p:txBody>
          <a:bodyPr/>
          <a:lstStyle/>
          <a:p>
            <a:r>
              <a:rPr lang="en-US"/>
              <a:t>EE350-Electric Machinery Fundamentals</a:t>
            </a:r>
          </a:p>
        </p:txBody>
      </p:sp>
      <p:sp>
        <p:nvSpPr>
          <p:cNvPr id="4" name="Slide Number Placeholder 3">
            <a:extLst>
              <a:ext uri="{FF2B5EF4-FFF2-40B4-BE49-F238E27FC236}">
                <a16:creationId xmlns:a16="http://schemas.microsoft.com/office/drawing/2014/main" id="{81BA3460-B3B6-45C1-B30A-B6C5AB2655ED}"/>
              </a:ext>
            </a:extLst>
          </p:cNvPr>
          <p:cNvSpPr>
            <a:spLocks noGrp="1"/>
          </p:cNvSpPr>
          <p:nvPr>
            <p:ph type="sldNum" sz="quarter" idx="12"/>
          </p:nvPr>
        </p:nvSpPr>
        <p:spPr/>
        <p:txBody>
          <a:bodyPr/>
          <a:lstStyle/>
          <a:p>
            <a:fld id="{7525300A-58DC-40DB-8266-5DAB654BB66A}" type="slidenum">
              <a:rPr lang="en-US" smtClean="0"/>
              <a:t>10</a:t>
            </a:fld>
            <a:endParaRPr lang="en-US"/>
          </a:p>
        </p:txBody>
      </p:sp>
    </p:spTree>
    <p:extLst>
      <p:ext uri="{BB962C8B-B14F-4D97-AF65-F5344CB8AC3E}">
        <p14:creationId xmlns:p14="http://schemas.microsoft.com/office/powerpoint/2010/main" val="1872680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10029844" cy="634544"/>
          </a:xfrm>
        </p:spPr>
        <p:txBody>
          <a:bodyPr>
            <a:normAutofit/>
          </a:bodyPr>
          <a:lstStyle/>
          <a:p>
            <a:r>
              <a:rPr lang="en-US" sz="2900" b="1" u="sng" dirty="0">
                <a:latin typeface="+mn-lt"/>
              </a:rPr>
              <a:t>17.5 Motor under load Simple Calculations </a:t>
            </a:r>
          </a:p>
        </p:txBody>
      </p:sp>
      <p:pic>
        <p:nvPicPr>
          <p:cNvPr id="8" name="Picture 7">
            <a:extLst>
              <a:ext uri="{FF2B5EF4-FFF2-40B4-BE49-F238E27FC236}">
                <a16:creationId xmlns:a16="http://schemas.microsoft.com/office/drawing/2014/main" id="{68F38215-8560-40DD-8754-63B75A3B569C}"/>
              </a:ext>
            </a:extLst>
          </p:cNvPr>
          <p:cNvPicPr>
            <a:picLocks noChangeAspect="1"/>
          </p:cNvPicPr>
          <p:nvPr/>
        </p:nvPicPr>
        <p:blipFill>
          <a:blip r:embed="rId2"/>
          <a:stretch>
            <a:fillRect/>
          </a:stretch>
        </p:blipFill>
        <p:spPr>
          <a:xfrm>
            <a:off x="6096000" y="1017672"/>
            <a:ext cx="5157176" cy="4822656"/>
          </a:xfrm>
          <a:prstGeom prst="rect">
            <a:avLst/>
          </a:prstGeom>
        </p:spPr>
      </p:pic>
      <p:pic>
        <p:nvPicPr>
          <p:cNvPr id="9" name="Picture 8">
            <a:extLst>
              <a:ext uri="{FF2B5EF4-FFF2-40B4-BE49-F238E27FC236}">
                <a16:creationId xmlns:a16="http://schemas.microsoft.com/office/drawing/2014/main" id="{E6103618-7CE9-40C2-8800-CEA3091E3429}"/>
              </a:ext>
            </a:extLst>
          </p:cNvPr>
          <p:cNvPicPr>
            <a:picLocks noChangeAspect="1"/>
          </p:cNvPicPr>
          <p:nvPr/>
        </p:nvPicPr>
        <p:blipFill>
          <a:blip r:embed="rId3"/>
          <a:stretch>
            <a:fillRect/>
          </a:stretch>
        </p:blipFill>
        <p:spPr>
          <a:xfrm>
            <a:off x="538162" y="763333"/>
            <a:ext cx="5157176" cy="5596635"/>
          </a:xfrm>
          <a:prstGeom prst="rect">
            <a:avLst/>
          </a:prstGeom>
        </p:spPr>
      </p:pic>
      <p:sp>
        <p:nvSpPr>
          <p:cNvPr id="3" name="Footer Placeholder 2">
            <a:extLst>
              <a:ext uri="{FF2B5EF4-FFF2-40B4-BE49-F238E27FC236}">
                <a16:creationId xmlns:a16="http://schemas.microsoft.com/office/drawing/2014/main" id="{3100DEF6-31A0-4BCE-BCC5-6479EA2C58B0}"/>
              </a:ext>
            </a:extLst>
          </p:cNvPr>
          <p:cNvSpPr>
            <a:spLocks noGrp="1"/>
          </p:cNvSpPr>
          <p:nvPr>
            <p:ph type="ftr" sz="quarter" idx="11"/>
          </p:nvPr>
        </p:nvSpPr>
        <p:spPr/>
        <p:txBody>
          <a:bodyPr/>
          <a:lstStyle/>
          <a:p>
            <a:r>
              <a:rPr lang="en-US"/>
              <a:t>EE350-Electric Machinery Fundamentals</a:t>
            </a:r>
          </a:p>
        </p:txBody>
      </p:sp>
      <p:sp>
        <p:nvSpPr>
          <p:cNvPr id="4" name="Slide Number Placeholder 3">
            <a:extLst>
              <a:ext uri="{FF2B5EF4-FFF2-40B4-BE49-F238E27FC236}">
                <a16:creationId xmlns:a16="http://schemas.microsoft.com/office/drawing/2014/main" id="{027443F4-FAE2-4346-A936-96021DDB50C6}"/>
              </a:ext>
            </a:extLst>
          </p:cNvPr>
          <p:cNvSpPr>
            <a:spLocks noGrp="1"/>
          </p:cNvSpPr>
          <p:nvPr>
            <p:ph type="sldNum" sz="quarter" idx="12"/>
          </p:nvPr>
        </p:nvSpPr>
        <p:spPr/>
        <p:txBody>
          <a:bodyPr/>
          <a:lstStyle/>
          <a:p>
            <a:fld id="{7525300A-58DC-40DB-8266-5DAB654BB66A}" type="slidenum">
              <a:rPr lang="en-US" smtClean="0"/>
              <a:t>11</a:t>
            </a:fld>
            <a:endParaRPr lang="en-US"/>
          </a:p>
        </p:txBody>
      </p:sp>
    </p:spTree>
    <p:extLst>
      <p:ext uri="{BB962C8B-B14F-4D97-AF65-F5344CB8AC3E}">
        <p14:creationId xmlns:p14="http://schemas.microsoft.com/office/powerpoint/2010/main" val="37363814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10029844" cy="634544"/>
          </a:xfrm>
        </p:spPr>
        <p:txBody>
          <a:bodyPr>
            <a:normAutofit/>
          </a:bodyPr>
          <a:lstStyle/>
          <a:p>
            <a:r>
              <a:rPr lang="en-US" sz="2900" b="1" u="sng" dirty="0">
                <a:latin typeface="+mn-lt"/>
              </a:rPr>
              <a:t>17.6 Power and Torque</a:t>
            </a:r>
          </a:p>
        </p:txBody>
      </p:sp>
      <p:sp>
        <p:nvSpPr>
          <p:cNvPr id="4" name="Text Placeholder 3"/>
          <p:cNvSpPr>
            <a:spLocks noGrp="1"/>
          </p:cNvSpPr>
          <p:nvPr>
            <p:ph type="body" sz="half" idx="2"/>
          </p:nvPr>
        </p:nvSpPr>
        <p:spPr>
          <a:xfrm>
            <a:off x="386362" y="763334"/>
            <a:ext cx="11606855" cy="5809744"/>
          </a:xfrm>
          <a:solidFill>
            <a:schemeClr val="accent6">
              <a:lumMod val="60000"/>
              <a:lumOff val="40000"/>
            </a:schemeClr>
          </a:solidFill>
        </p:spPr>
        <p:txBody>
          <a:bodyPr>
            <a:normAutofit/>
          </a:bodyPr>
          <a:lstStyle/>
          <a:p>
            <a:pPr marL="342900" indent="-342900">
              <a:buFont typeface="Wingdings" panose="05000000000000000000" pitchFamily="2" charset="2"/>
              <a:buChar char="ü"/>
            </a:pPr>
            <a:r>
              <a:rPr lang="en-US" sz="2000" dirty="0"/>
              <a:t>At loading, synchronous motor draws active power from line, power is given by the following equation:</a:t>
            </a:r>
            <a:endParaRPr lang="en-US" sz="2000" b="1" dirty="0"/>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endParaRPr lang="en-US" sz="2000" dirty="0"/>
          </a:p>
          <a:p>
            <a:pPr marL="342900" indent="-342900">
              <a:buFont typeface="Wingdings" panose="05000000000000000000" pitchFamily="2" charset="2"/>
              <a:buChar char="ü"/>
            </a:pPr>
            <a:r>
              <a:rPr lang="en-US" sz="2000" b="1" dirty="0"/>
              <a:t>Active power depends upon </a:t>
            </a:r>
            <a:r>
              <a:rPr lang="en-US" sz="2000" dirty="0"/>
              <a:t>Supply voltage </a:t>
            </a:r>
            <a:r>
              <a:rPr lang="en-US" sz="2000" b="1" dirty="0"/>
              <a:t>E</a:t>
            </a:r>
            <a:r>
              <a:rPr lang="en-US" sz="2000" dirty="0"/>
              <a:t> , Excitation voltage </a:t>
            </a:r>
            <a:r>
              <a:rPr lang="en-US" sz="2000" b="1" dirty="0"/>
              <a:t>E</a:t>
            </a:r>
            <a:r>
              <a:rPr lang="en-US" sz="2000" b="1" baseline="-25000" dirty="0"/>
              <a:t>o</a:t>
            </a:r>
            <a:r>
              <a:rPr lang="en-US" sz="2000" dirty="0"/>
              <a:t> and phase angle</a:t>
            </a:r>
            <a:r>
              <a:rPr lang="en-US" sz="2000" b="1" dirty="0"/>
              <a:t> ϭ </a:t>
            </a:r>
            <a:r>
              <a:rPr lang="en-US" sz="2000" dirty="0"/>
              <a:t>between </a:t>
            </a:r>
            <a:r>
              <a:rPr lang="en-US" sz="2000" b="1" dirty="0"/>
              <a:t>E </a:t>
            </a:r>
            <a:r>
              <a:rPr lang="en-US" sz="2000" dirty="0"/>
              <a:t>and </a:t>
            </a:r>
            <a:r>
              <a:rPr lang="en-US" sz="2000" b="1" dirty="0"/>
              <a:t>E</a:t>
            </a:r>
            <a:r>
              <a:rPr lang="en-US" sz="2000" b="1" baseline="-25000" dirty="0"/>
              <a:t>o</a:t>
            </a:r>
            <a:endParaRPr lang="en-US" sz="2000" dirty="0"/>
          </a:p>
          <a:p>
            <a:pPr marL="342900" indent="-342900">
              <a:buFont typeface="Wingdings" panose="05000000000000000000" pitchFamily="2" charset="2"/>
              <a:buChar char="ü"/>
            </a:pPr>
            <a:r>
              <a:rPr lang="en-US" sz="2000" dirty="0"/>
              <a:t>Mechanical power developed by synchronous motor is given by following equation:</a:t>
            </a:r>
          </a:p>
          <a:p>
            <a:pPr marL="342900" indent="-342900">
              <a:buFont typeface="Wingdings" panose="05000000000000000000" pitchFamily="2" charset="2"/>
              <a:buChar char="ü"/>
            </a:pPr>
            <a:endParaRPr lang="en-US" sz="2000" dirty="0"/>
          </a:p>
          <a:p>
            <a:endParaRPr lang="en-US" sz="2000" dirty="0"/>
          </a:p>
          <a:p>
            <a:pPr marL="342900" indent="-342900">
              <a:buFont typeface="Wingdings" panose="05000000000000000000" pitchFamily="2" charset="2"/>
              <a:buChar char="ü"/>
            </a:pPr>
            <a:r>
              <a:rPr lang="en-US" sz="2000" dirty="0"/>
              <a:t>Mechanical power increases with torque angle and is maximum when </a:t>
            </a:r>
            <a:r>
              <a:rPr lang="en-US" sz="2000" b="1" dirty="0"/>
              <a:t>ϭ = 90°</a:t>
            </a:r>
          </a:p>
          <a:p>
            <a:pPr marL="342900" indent="-342900">
              <a:buFont typeface="Wingdings" panose="05000000000000000000" pitchFamily="2" charset="2"/>
              <a:buChar char="ü"/>
            </a:pPr>
            <a:r>
              <a:rPr lang="en-US" sz="2000" dirty="0"/>
              <a:t>The peak power </a:t>
            </a:r>
            <a:r>
              <a:rPr lang="en-US" sz="2000" b="1" dirty="0"/>
              <a:t>P</a:t>
            </a:r>
            <a:r>
              <a:rPr lang="en-US" sz="2000" b="1" baseline="-25000" dirty="0"/>
              <a:t>max </a:t>
            </a:r>
            <a:r>
              <a:rPr lang="en-US" sz="2000" dirty="0"/>
              <a:t>is given by: </a:t>
            </a:r>
          </a:p>
          <a:p>
            <a:endParaRPr lang="en-US" sz="2000" dirty="0"/>
          </a:p>
          <a:p>
            <a:endParaRPr lang="en-US" sz="2000" dirty="0"/>
          </a:p>
          <a:p>
            <a:pPr marL="342900" indent="-342900">
              <a:buFont typeface="Wingdings" panose="05000000000000000000" pitchFamily="2" charset="2"/>
              <a:buChar char="ü"/>
            </a:pPr>
            <a:r>
              <a:rPr lang="en-US" sz="2000" dirty="0"/>
              <a:t>Torque is directly proportional to mechanical power and is given by:</a:t>
            </a:r>
          </a:p>
          <a:p>
            <a:pPr marL="342900" indent="-342900">
              <a:buFont typeface="Wingdings" panose="05000000000000000000" pitchFamily="2" charset="2"/>
              <a:buChar char="ü"/>
            </a:pPr>
            <a:r>
              <a:rPr lang="en-US" sz="2000" dirty="0"/>
              <a:t>Maximum torque developed by motor is called </a:t>
            </a:r>
            <a:r>
              <a:rPr lang="en-US" sz="2000" b="1" dirty="0"/>
              <a:t>pull-out torque</a:t>
            </a:r>
          </a:p>
          <a:p>
            <a:pPr marL="342900" indent="-342900">
              <a:buFont typeface="Wingdings" panose="05000000000000000000" pitchFamily="2" charset="2"/>
              <a:buChar char="ü"/>
            </a:pPr>
            <a:r>
              <a:rPr lang="en-US" sz="2000" dirty="0"/>
              <a:t>Maximum torque occurs at </a:t>
            </a:r>
            <a:r>
              <a:rPr lang="en-US" sz="2000" b="1" dirty="0"/>
              <a:t>ϭ = 90°</a:t>
            </a:r>
          </a:p>
          <a:p>
            <a:pPr marL="342900" indent="-342900">
              <a:buFont typeface="Wingdings" panose="05000000000000000000" pitchFamily="2" charset="2"/>
              <a:buChar char="ü"/>
            </a:pPr>
            <a:endParaRPr lang="en-US" sz="2000" dirty="0"/>
          </a:p>
          <a:p>
            <a:endParaRPr lang="en-US" sz="2000" dirty="0"/>
          </a:p>
          <a:p>
            <a:pPr marL="342900" indent="-342900">
              <a:buFont typeface="Wingdings" panose="05000000000000000000" pitchFamily="2" charset="2"/>
              <a:buChar char="ü"/>
            </a:pPr>
            <a:endParaRPr lang="en-US" sz="2000" dirty="0"/>
          </a:p>
        </p:txBody>
      </p:sp>
      <p:pic>
        <p:nvPicPr>
          <p:cNvPr id="3" name="Picture 2"/>
          <p:cNvPicPr>
            <a:picLocks noChangeAspect="1"/>
          </p:cNvPicPr>
          <p:nvPr/>
        </p:nvPicPr>
        <p:blipFill>
          <a:blip r:embed="rId2"/>
          <a:stretch>
            <a:fillRect/>
          </a:stretch>
        </p:blipFill>
        <p:spPr>
          <a:xfrm>
            <a:off x="4691270" y="1081582"/>
            <a:ext cx="3429220" cy="698170"/>
          </a:xfrm>
          <a:prstGeom prst="rect">
            <a:avLst/>
          </a:prstGeom>
        </p:spPr>
      </p:pic>
      <p:pic>
        <p:nvPicPr>
          <p:cNvPr id="6" name="Picture 5"/>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tretch>
            <a:fillRect/>
          </a:stretch>
        </p:blipFill>
        <p:spPr>
          <a:xfrm>
            <a:off x="5336681" y="2743200"/>
            <a:ext cx="1905000" cy="762000"/>
          </a:xfrm>
          <a:prstGeom prst="rect">
            <a:avLst/>
          </a:prstGeom>
        </p:spPr>
      </p:pic>
      <p:pic>
        <p:nvPicPr>
          <p:cNvPr id="7" name="Picture 6"/>
          <p:cNvPicPr>
            <a:picLocks noChangeAspect="1"/>
          </p:cNvPicPr>
          <p:nvPr/>
        </p:nvPicPr>
        <p:blipFill>
          <a:blip r:embed="rId5">
            <a:lum bright="-20000" contrast="40000"/>
          </a:blip>
          <a:stretch>
            <a:fillRect/>
          </a:stretch>
        </p:blipFill>
        <p:spPr>
          <a:xfrm>
            <a:off x="5446643" y="3973271"/>
            <a:ext cx="1924125" cy="990754"/>
          </a:xfrm>
          <a:prstGeom prst="rect">
            <a:avLst/>
          </a:prstGeom>
        </p:spPr>
      </p:pic>
      <p:pic>
        <p:nvPicPr>
          <p:cNvPr id="8" name="Picture 7"/>
          <p:cNvPicPr>
            <a:picLocks noChangeAspect="1"/>
          </p:cNvPicPr>
          <p:nvPr/>
        </p:nvPicPr>
        <p:blipFill>
          <a:blip r:embed="rId6">
            <a:lum bright="-20000" contrast="40000"/>
          </a:blip>
          <a:stretch>
            <a:fillRect/>
          </a:stretch>
        </p:blipFill>
        <p:spPr>
          <a:xfrm>
            <a:off x="7977809" y="5226386"/>
            <a:ext cx="1754675" cy="994820"/>
          </a:xfrm>
          <a:prstGeom prst="rect">
            <a:avLst/>
          </a:prstGeom>
        </p:spPr>
      </p:pic>
      <p:sp>
        <p:nvSpPr>
          <p:cNvPr id="5" name="Footer Placeholder 4">
            <a:extLst>
              <a:ext uri="{FF2B5EF4-FFF2-40B4-BE49-F238E27FC236}">
                <a16:creationId xmlns:a16="http://schemas.microsoft.com/office/drawing/2014/main" id="{DC12D5FA-693B-4166-A5C7-9852F95BC125}"/>
              </a:ext>
            </a:extLst>
          </p:cNvPr>
          <p:cNvSpPr>
            <a:spLocks noGrp="1"/>
          </p:cNvSpPr>
          <p:nvPr>
            <p:ph type="ftr" sz="quarter" idx="11"/>
          </p:nvPr>
        </p:nvSpPr>
        <p:spPr/>
        <p:txBody>
          <a:bodyPr/>
          <a:lstStyle/>
          <a:p>
            <a:r>
              <a:rPr lang="en-US"/>
              <a:t>EE350-Electric Machinery Fundamentals</a:t>
            </a:r>
          </a:p>
        </p:txBody>
      </p:sp>
      <p:sp>
        <p:nvSpPr>
          <p:cNvPr id="9" name="Slide Number Placeholder 8">
            <a:extLst>
              <a:ext uri="{FF2B5EF4-FFF2-40B4-BE49-F238E27FC236}">
                <a16:creationId xmlns:a16="http://schemas.microsoft.com/office/drawing/2014/main" id="{1A38BB40-5FBD-4A0A-8199-FC0F9BF4F80C}"/>
              </a:ext>
            </a:extLst>
          </p:cNvPr>
          <p:cNvSpPr>
            <a:spLocks noGrp="1"/>
          </p:cNvSpPr>
          <p:nvPr>
            <p:ph type="sldNum" sz="quarter" idx="12"/>
          </p:nvPr>
        </p:nvSpPr>
        <p:spPr/>
        <p:txBody>
          <a:bodyPr/>
          <a:lstStyle/>
          <a:p>
            <a:fld id="{7525300A-58DC-40DB-8266-5DAB654BB66A}" type="slidenum">
              <a:rPr lang="en-US" smtClean="0"/>
              <a:t>12</a:t>
            </a:fld>
            <a:endParaRPr lang="en-US"/>
          </a:p>
        </p:txBody>
      </p:sp>
    </p:spTree>
    <p:extLst>
      <p:ext uri="{BB962C8B-B14F-4D97-AF65-F5344CB8AC3E}">
        <p14:creationId xmlns:p14="http://schemas.microsoft.com/office/powerpoint/2010/main" val="2655018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u="sng" dirty="0">
                <a:solidFill>
                  <a:schemeClr val="bg1"/>
                </a:solidFill>
              </a:rPr>
              <a:t>17.6 Power and Torque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4284" y="1564104"/>
            <a:ext cx="7415420" cy="5118094"/>
          </a:xfrm>
          <a:prstGeom prst="rect">
            <a:avLst/>
          </a:prstGeom>
        </p:spPr>
      </p:pic>
      <p:sp>
        <p:nvSpPr>
          <p:cNvPr id="3" name="Footer Placeholder 2">
            <a:extLst>
              <a:ext uri="{FF2B5EF4-FFF2-40B4-BE49-F238E27FC236}">
                <a16:creationId xmlns:a16="http://schemas.microsoft.com/office/drawing/2014/main" id="{366A5858-D5B1-4715-9B7D-6DCB5C487303}"/>
              </a:ext>
            </a:extLst>
          </p:cNvPr>
          <p:cNvSpPr>
            <a:spLocks noGrp="1"/>
          </p:cNvSpPr>
          <p:nvPr>
            <p:ph type="ftr" sz="quarter" idx="11"/>
          </p:nvPr>
        </p:nvSpPr>
        <p:spPr/>
        <p:txBody>
          <a:bodyPr/>
          <a:lstStyle/>
          <a:p>
            <a:r>
              <a:rPr lang="en-US"/>
              <a:t>EE350-Electric Machinery Fundamentals</a:t>
            </a:r>
          </a:p>
        </p:txBody>
      </p:sp>
      <p:sp>
        <p:nvSpPr>
          <p:cNvPr id="4" name="Slide Number Placeholder 3">
            <a:extLst>
              <a:ext uri="{FF2B5EF4-FFF2-40B4-BE49-F238E27FC236}">
                <a16:creationId xmlns:a16="http://schemas.microsoft.com/office/drawing/2014/main" id="{59BA2D31-D917-4B36-A456-AFA90E2310B2}"/>
              </a:ext>
            </a:extLst>
          </p:cNvPr>
          <p:cNvSpPr>
            <a:spLocks noGrp="1"/>
          </p:cNvSpPr>
          <p:nvPr>
            <p:ph type="sldNum" sz="quarter" idx="12"/>
          </p:nvPr>
        </p:nvSpPr>
        <p:spPr/>
        <p:txBody>
          <a:bodyPr/>
          <a:lstStyle/>
          <a:p>
            <a:fld id="{7525300A-58DC-40DB-8266-5DAB654BB66A}" type="slidenum">
              <a:rPr lang="en-US" smtClean="0"/>
              <a:t>13</a:t>
            </a:fld>
            <a:endParaRPr lang="en-US"/>
          </a:p>
        </p:txBody>
      </p:sp>
    </p:spTree>
    <p:extLst>
      <p:ext uri="{BB962C8B-B14F-4D97-AF65-F5344CB8AC3E}">
        <p14:creationId xmlns:p14="http://schemas.microsoft.com/office/powerpoint/2010/main" val="2093841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a:solidFill>
                  <a:schemeClr val="bg1"/>
                </a:solidFill>
              </a:rPr>
              <a:t>17.7 </a:t>
            </a:r>
            <a:r>
              <a:rPr lang="en-US" b="1" u="sng" dirty="0">
                <a:solidFill>
                  <a:schemeClr val="bg1"/>
                </a:solidFill>
              </a:rPr>
              <a:t>Mechanical and Electrical angle </a:t>
            </a:r>
          </a:p>
        </p:txBody>
      </p:sp>
      <p:sp>
        <p:nvSpPr>
          <p:cNvPr id="7" name="Text Placeholder 3"/>
          <p:cNvSpPr>
            <a:spLocks noGrp="1"/>
          </p:cNvSpPr>
          <p:nvPr>
            <p:ph type="body" sz="half" idx="2"/>
          </p:nvPr>
        </p:nvSpPr>
        <p:spPr>
          <a:xfrm>
            <a:off x="556532" y="1795668"/>
            <a:ext cx="11210924" cy="809343"/>
          </a:xfrm>
        </p:spPr>
        <p:txBody>
          <a:bodyPr>
            <a:normAutofit fontScale="92500" lnSpcReduction="20000"/>
          </a:bodyPr>
          <a:lstStyle/>
          <a:p>
            <a:pPr marL="342900" indent="-342900">
              <a:buFont typeface="Wingdings" panose="05000000000000000000" pitchFamily="2" charset="2"/>
              <a:buChar char="ü"/>
            </a:pPr>
            <a:r>
              <a:rPr lang="en-US" sz="3200" dirty="0"/>
              <a:t>Relationship between mechanical angle, torque angle and number of poles is given by:</a:t>
            </a:r>
          </a:p>
          <a:p>
            <a:endParaRPr lang="en-US" sz="3200" dirty="0"/>
          </a:p>
          <a:p>
            <a:pPr marL="342900" indent="-342900">
              <a:buFont typeface="Wingdings" panose="05000000000000000000" pitchFamily="2" charset="2"/>
              <a:buChar char="ü"/>
            </a:pPr>
            <a:endParaRPr lang="en-US" sz="2400" dirty="0"/>
          </a:p>
        </p:txBody>
      </p:sp>
      <p:pic>
        <p:nvPicPr>
          <p:cNvPr id="3" name="Picture 2"/>
          <p:cNvPicPr>
            <a:picLocks noChangeAspect="1"/>
          </p:cNvPicPr>
          <p:nvPr/>
        </p:nvPicPr>
        <p:blipFill>
          <a:blip r:embed="rId2">
            <a:lum bright="-20000" contrast="40000"/>
          </a:blip>
          <a:stretch>
            <a:fillRect/>
          </a:stretch>
        </p:blipFill>
        <p:spPr>
          <a:xfrm>
            <a:off x="5182878" y="3429000"/>
            <a:ext cx="1958232" cy="809344"/>
          </a:xfrm>
          <a:prstGeom prst="rect">
            <a:avLst/>
          </a:prstGeom>
        </p:spPr>
      </p:pic>
      <p:sp>
        <p:nvSpPr>
          <p:cNvPr id="4" name="Footer Placeholder 3">
            <a:extLst>
              <a:ext uri="{FF2B5EF4-FFF2-40B4-BE49-F238E27FC236}">
                <a16:creationId xmlns:a16="http://schemas.microsoft.com/office/drawing/2014/main" id="{E510E9DE-14AF-44C5-A3A4-8A4A6EF7E430}"/>
              </a:ext>
            </a:extLst>
          </p:cNvPr>
          <p:cNvSpPr>
            <a:spLocks noGrp="1"/>
          </p:cNvSpPr>
          <p:nvPr>
            <p:ph type="ftr" sz="quarter" idx="11"/>
          </p:nvPr>
        </p:nvSpPr>
        <p:spPr/>
        <p:txBody>
          <a:bodyPr/>
          <a:lstStyle/>
          <a:p>
            <a:r>
              <a:rPr lang="en-US"/>
              <a:t>EE350-Electric Machinery Fundamentals</a:t>
            </a:r>
          </a:p>
        </p:txBody>
      </p:sp>
      <p:sp>
        <p:nvSpPr>
          <p:cNvPr id="5" name="Slide Number Placeholder 4">
            <a:extLst>
              <a:ext uri="{FF2B5EF4-FFF2-40B4-BE49-F238E27FC236}">
                <a16:creationId xmlns:a16="http://schemas.microsoft.com/office/drawing/2014/main" id="{F9FD6163-79AC-438A-83FC-B7EE74E1DB28}"/>
              </a:ext>
            </a:extLst>
          </p:cNvPr>
          <p:cNvSpPr>
            <a:spLocks noGrp="1"/>
          </p:cNvSpPr>
          <p:nvPr>
            <p:ph type="sldNum" sz="quarter" idx="12"/>
          </p:nvPr>
        </p:nvSpPr>
        <p:spPr/>
        <p:txBody>
          <a:bodyPr/>
          <a:lstStyle/>
          <a:p>
            <a:fld id="{7525300A-58DC-40DB-8266-5DAB654BB66A}" type="slidenum">
              <a:rPr lang="en-US" smtClean="0"/>
              <a:t>14</a:t>
            </a:fld>
            <a:endParaRPr lang="en-US"/>
          </a:p>
        </p:txBody>
      </p:sp>
    </p:spTree>
    <p:extLst>
      <p:ext uri="{BB962C8B-B14F-4D97-AF65-F5344CB8AC3E}">
        <p14:creationId xmlns:p14="http://schemas.microsoft.com/office/powerpoint/2010/main" val="108084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10029844" cy="634544"/>
          </a:xfrm>
        </p:spPr>
        <p:txBody>
          <a:bodyPr>
            <a:normAutofit/>
          </a:bodyPr>
          <a:lstStyle/>
          <a:p>
            <a:r>
              <a:rPr lang="en-US" sz="2900" b="1" u="sng" dirty="0">
                <a:latin typeface="+mn-lt"/>
              </a:rPr>
              <a:t>17.8 Reluctance torque</a:t>
            </a:r>
          </a:p>
        </p:txBody>
      </p:sp>
      <p:sp>
        <p:nvSpPr>
          <p:cNvPr id="4" name="Text Placeholder 3"/>
          <p:cNvSpPr>
            <a:spLocks noGrp="1"/>
          </p:cNvSpPr>
          <p:nvPr>
            <p:ph type="body" sz="half" idx="2"/>
          </p:nvPr>
        </p:nvSpPr>
        <p:spPr>
          <a:xfrm>
            <a:off x="386362" y="763335"/>
            <a:ext cx="11553847" cy="5504944"/>
          </a:xfrm>
          <a:solidFill>
            <a:schemeClr val="accent2">
              <a:lumMod val="20000"/>
              <a:lumOff val="80000"/>
            </a:schemeClr>
          </a:solidFill>
        </p:spPr>
        <p:txBody>
          <a:bodyPr>
            <a:normAutofit fontScale="92500" lnSpcReduction="20000"/>
          </a:bodyPr>
          <a:lstStyle/>
          <a:p>
            <a:pPr marL="342900" indent="-342900" algn="just">
              <a:buFont typeface="Wingdings" panose="05000000000000000000" pitchFamily="2" charset="2"/>
              <a:buChar char="ü"/>
            </a:pPr>
            <a:r>
              <a:rPr lang="en-US" sz="2800" dirty="0"/>
              <a:t>At no load motor will continues to run at synchronous speed even if </a:t>
            </a:r>
            <a:r>
              <a:rPr lang="en-US" sz="2800" b="1" i="1" dirty="0">
                <a:solidFill>
                  <a:srgbClr val="FF0000"/>
                </a:solidFill>
                <a:highlight>
                  <a:srgbClr val="FFFF00"/>
                </a:highlight>
              </a:rPr>
              <a:t>we reduce the excitation current to zero</a:t>
            </a:r>
          </a:p>
          <a:p>
            <a:pPr marL="342900" indent="-342900" algn="just">
              <a:buFont typeface="Wingdings" panose="05000000000000000000" pitchFamily="2" charset="2"/>
              <a:buChar char="ü"/>
            </a:pPr>
            <a:r>
              <a:rPr lang="en-US" sz="2800" b="1" dirty="0">
                <a:highlight>
                  <a:srgbClr val="FFFF00"/>
                </a:highlight>
              </a:rPr>
              <a:t>Reason: </a:t>
            </a:r>
            <a:r>
              <a:rPr lang="en-US" sz="2800" dirty="0"/>
              <a:t>Flux produced by stator prefers to cross the short air gap between salient poles rather than that of much longer air gap between the poles. </a:t>
            </a:r>
            <a:r>
              <a:rPr lang="en-US" sz="2800" b="1" dirty="0"/>
              <a:t>In other words</a:t>
            </a:r>
            <a:r>
              <a:rPr lang="en-US" sz="2800" dirty="0"/>
              <a:t>, reluctance of magnetic circuit is less in the axis of salient poles, flux is concentrated as shown in figure. On account of this phenomenon, the motor develops a </a:t>
            </a:r>
            <a:r>
              <a:rPr lang="en-US" sz="2800" b="1" dirty="0"/>
              <a:t>reluctance torque</a:t>
            </a:r>
          </a:p>
          <a:p>
            <a:pPr marL="342900" indent="-342900" algn="just">
              <a:buFont typeface="Wingdings" panose="05000000000000000000" pitchFamily="2" charset="2"/>
              <a:buChar char="ü"/>
            </a:pPr>
            <a:r>
              <a:rPr lang="en-US" sz="2800" dirty="0"/>
              <a:t>Rotor will lag behind the </a:t>
            </a:r>
            <a:r>
              <a:rPr lang="en-US" sz="3200" dirty="0"/>
              <a:t>stator</a:t>
            </a:r>
            <a:r>
              <a:rPr lang="en-US" sz="2800" dirty="0"/>
              <a:t> after application of mechanical load, new magnetic flux shape is shown in figure:</a:t>
            </a:r>
          </a:p>
          <a:p>
            <a:pPr marL="342900" indent="-342900" algn="just">
              <a:buFont typeface="Wingdings" panose="05000000000000000000" pitchFamily="2" charset="2"/>
              <a:buChar char="ü"/>
            </a:pPr>
            <a:r>
              <a:rPr lang="en-US" sz="2800" dirty="0"/>
              <a:t>So, considerable amount of reluctance torque can be developed without DC excitation </a:t>
            </a:r>
          </a:p>
          <a:p>
            <a:pPr marL="342900" indent="-342900" algn="just">
              <a:buFont typeface="Wingdings" panose="05000000000000000000" pitchFamily="2" charset="2"/>
              <a:buChar char="ü"/>
            </a:pPr>
            <a:r>
              <a:rPr lang="en-US" sz="2800" b="1" dirty="0">
                <a:highlight>
                  <a:srgbClr val="FFFF00"/>
                </a:highlight>
              </a:rPr>
              <a:t>Reluctance torque becomes zero </a:t>
            </a:r>
            <a:r>
              <a:rPr lang="en-US" sz="2800" dirty="0"/>
              <a:t>when rotor poles are </a:t>
            </a:r>
            <a:r>
              <a:rPr lang="en-US" sz="2800" b="1" i="1" dirty="0">
                <a:solidFill>
                  <a:srgbClr val="FF0000"/>
                </a:solidFill>
                <a:highlight>
                  <a:srgbClr val="FFFF00"/>
                </a:highlight>
              </a:rPr>
              <a:t>midway</a:t>
            </a:r>
            <a:r>
              <a:rPr lang="en-US" sz="2800" dirty="0"/>
              <a:t> between the stator poles because stator poles attracts salient poles in opposite direction </a:t>
            </a:r>
          </a:p>
          <a:p>
            <a:pPr marL="342900" indent="-342900" algn="just">
              <a:buFont typeface="Wingdings" panose="05000000000000000000" pitchFamily="2" charset="2"/>
              <a:buChar char="ü"/>
            </a:pPr>
            <a:r>
              <a:rPr lang="en-US" sz="2800" dirty="0"/>
              <a:t>Reluctance torque is zero at the angle where regular torque is maximum. i.e. </a:t>
            </a:r>
            <a:r>
              <a:rPr lang="en-US" sz="2800" b="1" dirty="0"/>
              <a:t>ϭ = 90°</a:t>
            </a:r>
          </a:p>
          <a:p>
            <a:pPr marL="342900" indent="-342900" algn="just">
              <a:buFont typeface="Wingdings" panose="05000000000000000000" pitchFamily="2" charset="2"/>
              <a:buChar char="ü"/>
            </a:pPr>
            <a:endParaRPr lang="en-US" sz="2800" dirty="0"/>
          </a:p>
          <a:p>
            <a:pPr marL="342900" indent="-342900" algn="just">
              <a:buFont typeface="Wingdings" panose="05000000000000000000" pitchFamily="2" charset="2"/>
              <a:buChar char="ü"/>
            </a:pPr>
            <a:endParaRPr lang="en-US" sz="2800" dirty="0"/>
          </a:p>
        </p:txBody>
      </p:sp>
      <p:sp>
        <p:nvSpPr>
          <p:cNvPr id="3" name="Footer Placeholder 2">
            <a:extLst>
              <a:ext uri="{FF2B5EF4-FFF2-40B4-BE49-F238E27FC236}">
                <a16:creationId xmlns:a16="http://schemas.microsoft.com/office/drawing/2014/main" id="{BCEDEFF7-2061-4190-B545-E586F9D1A02F}"/>
              </a:ext>
            </a:extLst>
          </p:cNvPr>
          <p:cNvSpPr>
            <a:spLocks noGrp="1"/>
          </p:cNvSpPr>
          <p:nvPr>
            <p:ph type="ftr" sz="quarter" idx="11"/>
          </p:nvPr>
        </p:nvSpPr>
        <p:spPr/>
        <p:txBody>
          <a:bodyPr/>
          <a:lstStyle/>
          <a:p>
            <a:r>
              <a:rPr lang="en-US"/>
              <a:t>EE350-Electric Machinery Fundamentals</a:t>
            </a:r>
          </a:p>
        </p:txBody>
      </p:sp>
      <p:sp>
        <p:nvSpPr>
          <p:cNvPr id="5" name="Slide Number Placeholder 4">
            <a:extLst>
              <a:ext uri="{FF2B5EF4-FFF2-40B4-BE49-F238E27FC236}">
                <a16:creationId xmlns:a16="http://schemas.microsoft.com/office/drawing/2014/main" id="{C5909889-0C56-4367-AEBA-4174ACFEC8A0}"/>
              </a:ext>
            </a:extLst>
          </p:cNvPr>
          <p:cNvSpPr>
            <a:spLocks noGrp="1"/>
          </p:cNvSpPr>
          <p:nvPr>
            <p:ph type="sldNum" sz="quarter" idx="12"/>
          </p:nvPr>
        </p:nvSpPr>
        <p:spPr/>
        <p:txBody>
          <a:bodyPr/>
          <a:lstStyle/>
          <a:p>
            <a:fld id="{7525300A-58DC-40DB-8266-5DAB654BB66A}" type="slidenum">
              <a:rPr lang="en-US" smtClean="0"/>
              <a:t>15</a:t>
            </a:fld>
            <a:endParaRPr lang="en-US"/>
          </a:p>
        </p:txBody>
      </p:sp>
    </p:spTree>
    <p:extLst>
      <p:ext uri="{BB962C8B-B14F-4D97-AF65-F5344CB8AC3E}">
        <p14:creationId xmlns:p14="http://schemas.microsoft.com/office/powerpoint/2010/main" val="7844121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a:solidFill>
                  <a:schemeClr val="bg1"/>
                </a:solidFill>
              </a:rPr>
              <a:t>17.8 Reluctance torque</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32" y="2040055"/>
            <a:ext cx="5187191" cy="401568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255" y="2041709"/>
            <a:ext cx="5187191" cy="4014026"/>
          </a:xfrm>
          <a:prstGeom prst="rect">
            <a:avLst/>
          </a:prstGeom>
        </p:spPr>
      </p:pic>
      <p:sp>
        <p:nvSpPr>
          <p:cNvPr id="3" name="Footer Placeholder 2">
            <a:extLst>
              <a:ext uri="{FF2B5EF4-FFF2-40B4-BE49-F238E27FC236}">
                <a16:creationId xmlns:a16="http://schemas.microsoft.com/office/drawing/2014/main" id="{20B80BA3-43B8-4571-9CCE-A9FD16D88F32}"/>
              </a:ext>
            </a:extLst>
          </p:cNvPr>
          <p:cNvSpPr>
            <a:spLocks noGrp="1"/>
          </p:cNvSpPr>
          <p:nvPr>
            <p:ph type="ftr" sz="quarter" idx="11"/>
          </p:nvPr>
        </p:nvSpPr>
        <p:spPr/>
        <p:txBody>
          <a:bodyPr/>
          <a:lstStyle/>
          <a:p>
            <a:r>
              <a:rPr lang="en-US"/>
              <a:t>EE350-Electric Machinery Fundamentals</a:t>
            </a:r>
          </a:p>
        </p:txBody>
      </p:sp>
      <p:sp>
        <p:nvSpPr>
          <p:cNvPr id="4" name="Slide Number Placeholder 3">
            <a:extLst>
              <a:ext uri="{FF2B5EF4-FFF2-40B4-BE49-F238E27FC236}">
                <a16:creationId xmlns:a16="http://schemas.microsoft.com/office/drawing/2014/main" id="{672BA68D-B615-42E2-8E12-78C8360DE712}"/>
              </a:ext>
            </a:extLst>
          </p:cNvPr>
          <p:cNvSpPr>
            <a:spLocks noGrp="1"/>
          </p:cNvSpPr>
          <p:nvPr>
            <p:ph type="sldNum" sz="quarter" idx="12"/>
          </p:nvPr>
        </p:nvSpPr>
        <p:spPr/>
        <p:txBody>
          <a:bodyPr/>
          <a:lstStyle/>
          <a:p>
            <a:fld id="{7525300A-58DC-40DB-8266-5DAB654BB66A}" type="slidenum">
              <a:rPr lang="en-US" smtClean="0"/>
              <a:t>16</a:t>
            </a:fld>
            <a:endParaRPr lang="en-US"/>
          </a:p>
        </p:txBody>
      </p:sp>
    </p:spTree>
    <p:extLst>
      <p:ext uri="{BB962C8B-B14F-4D97-AF65-F5344CB8AC3E}">
        <p14:creationId xmlns:p14="http://schemas.microsoft.com/office/powerpoint/2010/main" val="2193726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a:solidFill>
                  <a:schemeClr val="bg1"/>
                </a:solidFill>
              </a:rPr>
              <a:t>17.8 Reluctance torque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532" y="1830767"/>
            <a:ext cx="5317021" cy="458476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5884" y="2968969"/>
            <a:ext cx="6270033" cy="2477674"/>
          </a:xfrm>
          <a:prstGeom prst="rect">
            <a:avLst/>
          </a:prstGeom>
        </p:spPr>
      </p:pic>
      <p:sp>
        <p:nvSpPr>
          <p:cNvPr id="5" name="TextBox 4">
            <a:extLst>
              <a:ext uri="{FF2B5EF4-FFF2-40B4-BE49-F238E27FC236}">
                <a16:creationId xmlns:a16="http://schemas.microsoft.com/office/drawing/2014/main" id="{8D9D3182-E52A-417D-A800-94312CB581A6}"/>
              </a:ext>
            </a:extLst>
          </p:cNvPr>
          <p:cNvSpPr txBox="1"/>
          <p:nvPr/>
        </p:nvSpPr>
        <p:spPr>
          <a:xfrm>
            <a:off x="10310191" y="2319130"/>
            <a:ext cx="1740989" cy="369332"/>
          </a:xfrm>
          <a:prstGeom prst="rect">
            <a:avLst/>
          </a:prstGeom>
          <a:noFill/>
        </p:spPr>
        <p:txBody>
          <a:bodyPr wrap="none" rtlCol="0">
            <a:spAutoFit/>
          </a:bodyPr>
          <a:lstStyle/>
          <a:p>
            <a:r>
              <a:rPr lang="en-US" b="1" u="sng" dirty="0"/>
              <a:t>Unstable Region</a:t>
            </a:r>
          </a:p>
        </p:txBody>
      </p:sp>
      <p:cxnSp>
        <p:nvCxnSpPr>
          <p:cNvPr id="7" name="Straight Arrow Connector 6">
            <a:extLst>
              <a:ext uri="{FF2B5EF4-FFF2-40B4-BE49-F238E27FC236}">
                <a16:creationId xmlns:a16="http://schemas.microsoft.com/office/drawing/2014/main" id="{7ED1B642-2D13-4CB8-9BC2-6FEF7CC68871}"/>
              </a:ext>
            </a:extLst>
          </p:cNvPr>
          <p:cNvCxnSpPr/>
          <p:nvPr/>
        </p:nvCxnSpPr>
        <p:spPr>
          <a:xfrm flipH="1">
            <a:off x="8653670" y="2688462"/>
            <a:ext cx="1961321" cy="94263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Footer Placeholder 5">
            <a:extLst>
              <a:ext uri="{FF2B5EF4-FFF2-40B4-BE49-F238E27FC236}">
                <a16:creationId xmlns:a16="http://schemas.microsoft.com/office/drawing/2014/main" id="{D38D921F-9A3B-4529-8D5A-BC01711D4A02}"/>
              </a:ext>
            </a:extLst>
          </p:cNvPr>
          <p:cNvSpPr>
            <a:spLocks noGrp="1"/>
          </p:cNvSpPr>
          <p:nvPr>
            <p:ph type="ftr" sz="quarter" idx="11"/>
          </p:nvPr>
        </p:nvSpPr>
        <p:spPr/>
        <p:txBody>
          <a:bodyPr/>
          <a:lstStyle/>
          <a:p>
            <a:r>
              <a:rPr lang="en-US"/>
              <a:t>EE350-Electric Machinery Fundamentals</a:t>
            </a:r>
          </a:p>
        </p:txBody>
      </p:sp>
      <p:sp>
        <p:nvSpPr>
          <p:cNvPr id="8" name="Slide Number Placeholder 7">
            <a:extLst>
              <a:ext uri="{FF2B5EF4-FFF2-40B4-BE49-F238E27FC236}">
                <a16:creationId xmlns:a16="http://schemas.microsoft.com/office/drawing/2014/main" id="{A68CEDEC-D2C4-49A0-BF1C-C96D2CF467DB}"/>
              </a:ext>
            </a:extLst>
          </p:cNvPr>
          <p:cNvSpPr>
            <a:spLocks noGrp="1"/>
          </p:cNvSpPr>
          <p:nvPr>
            <p:ph type="sldNum" sz="quarter" idx="12"/>
          </p:nvPr>
        </p:nvSpPr>
        <p:spPr/>
        <p:txBody>
          <a:bodyPr/>
          <a:lstStyle/>
          <a:p>
            <a:fld id="{7525300A-58DC-40DB-8266-5DAB654BB66A}" type="slidenum">
              <a:rPr lang="en-US" smtClean="0"/>
              <a:t>17</a:t>
            </a:fld>
            <a:endParaRPr lang="en-US"/>
          </a:p>
        </p:txBody>
      </p:sp>
    </p:spTree>
    <p:extLst>
      <p:ext uri="{BB962C8B-B14F-4D97-AF65-F5344CB8AC3E}">
        <p14:creationId xmlns:p14="http://schemas.microsoft.com/office/powerpoint/2010/main" val="42249328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a:solidFill>
                  <a:schemeClr val="bg1"/>
                </a:solidFill>
              </a:rPr>
              <a:t>17.8 Reluctance torque</a:t>
            </a:r>
          </a:p>
        </p:txBody>
      </p:sp>
      <p:pic>
        <p:nvPicPr>
          <p:cNvPr id="6" name="Picture 5">
            <a:extLst>
              <a:ext uri="{FF2B5EF4-FFF2-40B4-BE49-F238E27FC236}">
                <a16:creationId xmlns:a16="http://schemas.microsoft.com/office/drawing/2014/main" id="{FD3AC112-33EC-4C18-910A-79345D6F3339}"/>
              </a:ext>
            </a:extLst>
          </p:cNvPr>
          <p:cNvPicPr>
            <a:picLocks noChangeAspect="1"/>
          </p:cNvPicPr>
          <p:nvPr/>
        </p:nvPicPr>
        <p:blipFill>
          <a:blip r:embed="rId2"/>
          <a:stretch>
            <a:fillRect/>
          </a:stretch>
        </p:blipFill>
        <p:spPr>
          <a:xfrm>
            <a:off x="6658873" y="1396588"/>
            <a:ext cx="5372100" cy="5228991"/>
          </a:xfrm>
          <a:prstGeom prst="rect">
            <a:avLst/>
          </a:prstGeom>
        </p:spPr>
      </p:pic>
      <p:pic>
        <p:nvPicPr>
          <p:cNvPr id="11" name="Picture 10">
            <a:extLst>
              <a:ext uri="{FF2B5EF4-FFF2-40B4-BE49-F238E27FC236}">
                <a16:creationId xmlns:a16="http://schemas.microsoft.com/office/drawing/2014/main" id="{99D0C692-9291-43E9-873D-AEC31067DA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532" y="1701231"/>
            <a:ext cx="5904777" cy="4075454"/>
          </a:xfrm>
          <a:prstGeom prst="rect">
            <a:avLst/>
          </a:prstGeom>
        </p:spPr>
      </p:pic>
      <p:sp>
        <p:nvSpPr>
          <p:cNvPr id="3" name="Footer Placeholder 2">
            <a:extLst>
              <a:ext uri="{FF2B5EF4-FFF2-40B4-BE49-F238E27FC236}">
                <a16:creationId xmlns:a16="http://schemas.microsoft.com/office/drawing/2014/main" id="{E522FECB-9BBC-45B3-924B-C740BFCDE5D5}"/>
              </a:ext>
            </a:extLst>
          </p:cNvPr>
          <p:cNvSpPr>
            <a:spLocks noGrp="1"/>
          </p:cNvSpPr>
          <p:nvPr>
            <p:ph type="ftr" sz="quarter" idx="11"/>
          </p:nvPr>
        </p:nvSpPr>
        <p:spPr/>
        <p:txBody>
          <a:bodyPr/>
          <a:lstStyle/>
          <a:p>
            <a:r>
              <a:rPr lang="en-US"/>
              <a:t>EE350-Electric Machinery Fundamentals</a:t>
            </a:r>
          </a:p>
        </p:txBody>
      </p:sp>
      <p:sp>
        <p:nvSpPr>
          <p:cNvPr id="4" name="Slide Number Placeholder 3">
            <a:extLst>
              <a:ext uri="{FF2B5EF4-FFF2-40B4-BE49-F238E27FC236}">
                <a16:creationId xmlns:a16="http://schemas.microsoft.com/office/drawing/2014/main" id="{703B3844-19E3-4AD3-B0C4-4FD920DDE452}"/>
              </a:ext>
            </a:extLst>
          </p:cNvPr>
          <p:cNvSpPr>
            <a:spLocks noGrp="1"/>
          </p:cNvSpPr>
          <p:nvPr>
            <p:ph type="sldNum" sz="quarter" idx="12"/>
          </p:nvPr>
        </p:nvSpPr>
        <p:spPr/>
        <p:txBody>
          <a:bodyPr/>
          <a:lstStyle/>
          <a:p>
            <a:fld id="{7525300A-58DC-40DB-8266-5DAB654BB66A}" type="slidenum">
              <a:rPr lang="en-US" smtClean="0"/>
              <a:t>18</a:t>
            </a:fld>
            <a:endParaRPr lang="en-US"/>
          </a:p>
        </p:txBody>
      </p:sp>
    </p:spTree>
    <p:extLst>
      <p:ext uri="{BB962C8B-B14F-4D97-AF65-F5344CB8AC3E}">
        <p14:creationId xmlns:p14="http://schemas.microsoft.com/office/powerpoint/2010/main" val="17088641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10029844" cy="634544"/>
          </a:xfrm>
        </p:spPr>
        <p:txBody>
          <a:bodyPr>
            <a:normAutofit/>
          </a:bodyPr>
          <a:lstStyle/>
          <a:p>
            <a:r>
              <a:rPr lang="en-US" sz="2900" b="1" u="sng" dirty="0">
                <a:latin typeface="+mn-lt"/>
              </a:rPr>
              <a:t>17.10 Excitation and reactive power</a:t>
            </a:r>
          </a:p>
        </p:txBody>
      </p:sp>
      <p:sp>
        <p:nvSpPr>
          <p:cNvPr id="4" name="Text Placeholder 3"/>
          <p:cNvSpPr>
            <a:spLocks noGrp="1"/>
          </p:cNvSpPr>
          <p:nvPr>
            <p:ph type="body" sz="half" idx="2"/>
          </p:nvPr>
        </p:nvSpPr>
        <p:spPr>
          <a:xfrm>
            <a:off x="386361" y="763334"/>
            <a:ext cx="11606855" cy="5862753"/>
          </a:xfrm>
          <a:solidFill>
            <a:schemeClr val="accent1">
              <a:lumMod val="20000"/>
              <a:lumOff val="80000"/>
            </a:schemeClr>
          </a:solidFill>
        </p:spPr>
        <p:txBody>
          <a:bodyPr>
            <a:normAutofit/>
          </a:bodyPr>
          <a:lstStyle/>
          <a:p>
            <a:pPr marL="342900" indent="-342900" algn="just">
              <a:buFont typeface="Wingdings" panose="05000000000000000000" pitchFamily="2" charset="2"/>
              <a:buChar char="ü"/>
            </a:pPr>
            <a:r>
              <a:rPr lang="en-US" sz="2400" dirty="0"/>
              <a:t>Wye-connected synchronous motor connected to 3-phase source with </a:t>
            </a:r>
            <a:r>
              <a:rPr lang="en-US" sz="2400" dirty="0">
                <a:highlight>
                  <a:srgbClr val="FFFF00"/>
                </a:highlight>
              </a:rPr>
              <a:t>fixed line voltage </a:t>
            </a:r>
            <a:r>
              <a:rPr lang="en-US" sz="2400" b="1" dirty="0">
                <a:highlight>
                  <a:srgbClr val="FFFF00"/>
                </a:highlight>
              </a:rPr>
              <a:t>E</a:t>
            </a:r>
            <a:r>
              <a:rPr lang="en-US" sz="2400" b="1" baseline="-25000" dirty="0">
                <a:highlight>
                  <a:srgbClr val="FFFF00"/>
                </a:highlight>
              </a:rPr>
              <a:t>L</a:t>
            </a:r>
            <a:r>
              <a:rPr lang="en-US" sz="2400" baseline="-25000" dirty="0">
                <a:highlight>
                  <a:srgbClr val="FFFF00"/>
                </a:highlight>
              </a:rPr>
              <a:t> </a:t>
            </a:r>
            <a:r>
              <a:rPr lang="en-US" sz="2400" dirty="0">
                <a:highlight>
                  <a:srgbClr val="FFFF00"/>
                </a:highlight>
              </a:rPr>
              <a:t>and also fixed line to neutral voltage </a:t>
            </a:r>
            <a:r>
              <a:rPr lang="en-US" sz="2400" b="1" dirty="0">
                <a:highlight>
                  <a:srgbClr val="FFFF00"/>
                </a:highlight>
              </a:rPr>
              <a:t>E</a:t>
            </a:r>
            <a:r>
              <a:rPr lang="en-US" sz="2400" dirty="0">
                <a:highlight>
                  <a:srgbClr val="FFFF00"/>
                </a:highlight>
              </a:rPr>
              <a:t> </a:t>
            </a:r>
          </a:p>
          <a:p>
            <a:pPr marL="342900" indent="-342900" algn="just">
              <a:buFont typeface="Wingdings" panose="05000000000000000000" pitchFamily="2" charset="2"/>
              <a:buChar char="ü"/>
            </a:pPr>
            <a:r>
              <a:rPr lang="en-US" sz="2400" dirty="0"/>
              <a:t>Line current </a:t>
            </a:r>
            <a:r>
              <a:rPr lang="en-US" sz="2400" b="1" dirty="0"/>
              <a:t>I</a:t>
            </a:r>
            <a:r>
              <a:rPr lang="en-US" sz="2400" dirty="0"/>
              <a:t> produces </a:t>
            </a:r>
            <a:r>
              <a:rPr lang="en-US" sz="2400" dirty="0">
                <a:highlight>
                  <a:srgbClr val="FFFF00"/>
                </a:highlight>
              </a:rPr>
              <a:t>mmf </a:t>
            </a:r>
            <a:r>
              <a:rPr lang="en-US" sz="2400" b="1" dirty="0">
                <a:highlight>
                  <a:srgbClr val="FFFF00"/>
                </a:highlight>
              </a:rPr>
              <a:t>U</a:t>
            </a:r>
            <a:r>
              <a:rPr lang="en-US" sz="2400" b="1" baseline="-25000" dirty="0">
                <a:highlight>
                  <a:srgbClr val="FFFF00"/>
                </a:highlight>
              </a:rPr>
              <a:t>a</a:t>
            </a:r>
            <a:r>
              <a:rPr lang="en-US" sz="2400" baseline="-25000" dirty="0">
                <a:highlight>
                  <a:srgbClr val="FFFF00"/>
                </a:highlight>
              </a:rPr>
              <a:t> </a:t>
            </a:r>
            <a:r>
              <a:rPr lang="en-US" sz="2400" dirty="0">
                <a:highlight>
                  <a:srgbClr val="FFFF00"/>
                </a:highlight>
              </a:rPr>
              <a:t>in stator </a:t>
            </a:r>
            <a:r>
              <a:rPr lang="en-US" sz="2400" dirty="0"/>
              <a:t>and </a:t>
            </a:r>
            <a:r>
              <a:rPr lang="en-US" sz="2400" dirty="0">
                <a:highlight>
                  <a:srgbClr val="FFFF00"/>
                </a:highlight>
              </a:rPr>
              <a:t>rotor produces DC mmf </a:t>
            </a:r>
            <a:r>
              <a:rPr lang="en-US" sz="2400" b="1" dirty="0">
                <a:highlight>
                  <a:srgbClr val="FFFF00"/>
                </a:highlight>
              </a:rPr>
              <a:t>U</a:t>
            </a:r>
            <a:r>
              <a:rPr lang="en-US" sz="2400" b="1" baseline="-25000" dirty="0">
                <a:highlight>
                  <a:srgbClr val="FFFF00"/>
                </a:highlight>
              </a:rPr>
              <a:t>r</a:t>
            </a:r>
            <a:r>
              <a:rPr lang="en-US" sz="2400" baseline="-25000" dirty="0">
                <a:highlight>
                  <a:srgbClr val="FFFF00"/>
                </a:highlight>
              </a:rPr>
              <a:t> </a:t>
            </a:r>
            <a:r>
              <a:rPr lang="en-US" sz="2400" dirty="0"/>
              <a:t>=&gt; Total flux </a:t>
            </a:r>
            <a:r>
              <a:rPr lang="en-US" sz="2400" b="1" dirty="0"/>
              <a:t>ɸ </a:t>
            </a:r>
            <a:r>
              <a:rPr lang="en-US" sz="2400" dirty="0"/>
              <a:t>is created by the combination of </a:t>
            </a:r>
            <a:r>
              <a:rPr lang="en-US" sz="2400" b="1" dirty="0"/>
              <a:t>U</a:t>
            </a:r>
            <a:r>
              <a:rPr lang="en-US" sz="2400" b="1" baseline="-25000" dirty="0"/>
              <a:t>a</a:t>
            </a:r>
            <a:r>
              <a:rPr lang="en-US" sz="2400" baseline="-25000" dirty="0"/>
              <a:t> </a:t>
            </a:r>
            <a:r>
              <a:rPr lang="en-US" sz="2400" dirty="0"/>
              <a:t>and </a:t>
            </a:r>
            <a:r>
              <a:rPr lang="en-US" sz="2400" b="1" dirty="0"/>
              <a:t>U</a:t>
            </a:r>
            <a:r>
              <a:rPr lang="en-US" sz="2400" b="1" baseline="-25000" dirty="0"/>
              <a:t>r</a:t>
            </a:r>
            <a:endParaRPr lang="en-US" sz="2400" dirty="0"/>
          </a:p>
          <a:p>
            <a:pPr marL="342900" indent="-342900" algn="just">
              <a:buFont typeface="Wingdings" panose="05000000000000000000" pitchFamily="2" charset="2"/>
              <a:buChar char="ü"/>
            </a:pPr>
            <a:r>
              <a:rPr lang="en-US" sz="2400" dirty="0"/>
              <a:t>Above combined flux of rotor and stator induces line-to-neutral voltage in </a:t>
            </a:r>
            <a:r>
              <a:rPr lang="en-US" sz="2400" b="1" dirty="0"/>
              <a:t>E</a:t>
            </a:r>
            <a:r>
              <a:rPr lang="en-US" sz="2400" b="1" baseline="-25000" dirty="0"/>
              <a:t>a</a:t>
            </a:r>
            <a:r>
              <a:rPr lang="en-US" sz="2400" b="1" dirty="0"/>
              <a:t> </a:t>
            </a:r>
            <a:r>
              <a:rPr lang="en-US" sz="2400" dirty="0"/>
              <a:t>stator. By neglecting IR losses we can say  </a:t>
            </a:r>
            <a:r>
              <a:rPr lang="en-US" sz="2400" b="1" dirty="0"/>
              <a:t>E</a:t>
            </a:r>
            <a:r>
              <a:rPr lang="en-US" sz="2400" b="1" baseline="-25000" dirty="0"/>
              <a:t>a</a:t>
            </a:r>
            <a:r>
              <a:rPr lang="en-US" sz="2400" b="1" dirty="0"/>
              <a:t> </a:t>
            </a:r>
            <a:r>
              <a:rPr lang="en-US" sz="2400" dirty="0"/>
              <a:t>= </a:t>
            </a:r>
            <a:r>
              <a:rPr lang="en-US" sz="2400" b="1" dirty="0"/>
              <a:t>E</a:t>
            </a:r>
            <a:r>
              <a:rPr lang="en-US" sz="2400" dirty="0"/>
              <a:t> =&gt; Flux </a:t>
            </a:r>
            <a:r>
              <a:rPr lang="en-US" sz="2400" b="1" dirty="0"/>
              <a:t>ɸ</a:t>
            </a:r>
            <a:r>
              <a:rPr lang="en-US" sz="2400" dirty="0"/>
              <a:t> is fixed as E is fixed</a:t>
            </a:r>
          </a:p>
          <a:p>
            <a:pPr marL="342900" indent="-342900" algn="just">
              <a:buFont typeface="Wingdings" panose="05000000000000000000" pitchFamily="2" charset="2"/>
              <a:buChar char="ü"/>
            </a:pPr>
            <a:r>
              <a:rPr lang="en-US" sz="2400" dirty="0"/>
              <a:t>mmf needed to create the </a:t>
            </a:r>
            <a:r>
              <a:rPr lang="en-US" sz="2400" b="1" dirty="0">
                <a:solidFill>
                  <a:srgbClr val="FF0000"/>
                </a:solidFill>
                <a:highlight>
                  <a:srgbClr val="FFFF00"/>
                </a:highlight>
              </a:rPr>
              <a:t>constant flux ɸ may be produced by stator or rotor or by both</a:t>
            </a:r>
            <a:r>
              <a:rPr lang="en-US" sz="2400" dirty="0"/>
              <a:t>. If:</a:t>
            </a:r>
          </a:p>
          <a:p>
            <a:pPr marL="800100" lvl="1" indent="-342900" algn="just">
              <a:buFont typeface="Wingdings" panose="05000000000000000000" pitchFamily="2" charset="2"/>
              <a:buChar char="ü"/>
            </a:pPr>
            <a:r>
              <a:rPr lang="en-US" sz="2000" b="1" dirty="0"/>
              <a:t>Rotor current I</a:t>
            </a:r>
            <a:r>
              <a:rPr lang="en-US" sz="2000" b="1" baseline="-25000" dirty="0"/>
              <a:t>x</a:t>
            </a:r>
            <a:r>
              <a:rPr lang="en-US" sz="2000" dirty="0"/>
              <a:t>=0 =&gt; All the flux has to be produced by stator</a:t>
            </a:r>
          </a:p>
          <a:p>
            <a:pPr marL="800100" lvl="1" indent="-342900" algn="just">
              <a:buFont typeface="Wingdings" panose="05000000000000000000" pitchFamily="2" charset="2"/>
              <a:buChar char="ü"/>
            </a:pPr>
            <a:r>
              <a:rPr lang="en-US" sz="2000" dirty="0"/>
              <a:t>If </a:t>
            </a:r>
            <a:r>
              <a:rPr lang="en-US" sz="2000" b="1" dirty="0"/>
              <a:t>Rotor current I</a:t>
            </a:r>
            <a:r>
              <a:rPr lang="en-US" sz="2000" b="1" baseline="-25000" dirty="0"/>
              <a:t>x</a:t>
            </a:r>
            <a:r>
              <a:rPr lang="en-US" sz="2000" dirty="0"/>
              <a:t> have some value then less reactive power will be absorbed from line by stator</a:t>
            </a:r>
          </a:p>
          <a:p>
            <a:pPr marL="800100" lvl="1" indent="-342900" algn="just">
              <a:buFont typeface="Wingdings" panose="05000000000000000000" pitchFamily="2" charset="2"/>
              <a:buChar char="ü"/>
            </a:pPr>
            <a:r>
              <a:rPr lang="en-US" sz="2000" dirty="0"/>
              <a:t>If rotor produces all the flux needed then no reactive power will be drawn from line by stator</a:t>
            </a:r>
          </a:p>
          <a:p>
            <a:pPr marL="800100" lvl="1" indent="-342900" algn="just">
              <a:buFont typeface="Wingdings" panose="05000000000000000000" pitchFamily="2" charset="2"/>
              <a:buChar char="ü"/>
            </a:pPr>
            <a:r>
              <a:rPr lang="en-US" sz="2000" dirty="0">
                <a:solidFill>
                  <a:srgbClr val="FF0000"/>
                </a:solidFill>
                <a:highlight>
                  <a:srgbClr val="FFFF00"/>
                </a:highlight>
              </a:rPr>
              <a:t>If rotor produces more flux than that of required </a:t>
            </a:r>
            <a:r>
              <a:rPr lang="en-US" sz="2000">
                <a:solidFill>
                  <a:srgbClr val="FF0000"/>
                </a:solidFill>
                <a:highlight>
                  <a:srgbClr val="FFFF00"/>
                </a:highlight>
              </a:rPr>
              <a:t>then rotor </a:t>
            </a:r>
            <a:r>
              <a:rPr lang="en-US" sz="2000" dirty="0">
                <a:solidFill>
                  <a:srgbClr val="FF0000"/>
                </a:solidFill>
                <a:highlight>
                  <a:srgbClr val="FFFF00"/>
                </a:highlight>
              </a:rPr>
              <a:t>will behave as a source of reactive power</a:t>
            </a:r>
          </a:p>
          <a:p>
            <a:pPr marL="800100" lvl="1" indent="-342900" algn="just">
              <a:buFont typeface="Wingdings" panose="05000000000000000000" pitchFamily="2" charset="2"/>
              <a:buChar char="ü"/>
            </a:pPr>
            <a:r>
              <a:rPr lang="en-US" sz="2000" b="1" dirty="0"/>
              <a:t>In this way power factor of machine is improved </a:t>
            </a:r>
          </a:p>
          <a:p>
            <a:pPr marL="342900" indent="-342900" algn="just">
              <a:buFont typeface="Wingdings" panose="05000000000000000000" pitchFamily="2" charset="2"/>
              <a:buChar char="ü"/>
            </a:pPr>
            <a:r>
              <a:rPr lang="en-US" sz="2400" dirty="0"/>
              <a:t>Synchronous motors some time used in industry to </a:t>
            </a:r>
            <a:r>
              <a:rPr lang="en-US" sz="2400" b="1" dirty="0">
                <a:solidFill>
                  <a:srgbClr val="FF0000"/>
                </a:solidFill>
                <a:highlight>
                  <a:srgbClr val="FFFF00"/>
                </a:highlight>
              </a:rPr>
              <a:t>correct the power factor of plant </a:t>
            </a:r>
            <a:r>
              <a:rPr lang="en-US" sz="2400" dirty="0"/>
              <a:t>along with furnishing mechanical power to the load they are driving </a:t>
            </a:r>
          </a:p>
          <a:p>
            <a:pPr marL="342900" indent="-342900" algn="just">
              <a:buFont typeface="Wingdings" panose="05000000000000000000" pitchFamily="2" charset="2"/>
              <a:buChar char="ü"/>
            </a:pPr>
            <a:endParaRPr lang="en-US" sz="2400" dirty="0"/>
          </a:p>
        </p:txBody>
      </p:sp>
      <p:sp>
        <p:nvSpPr>
          <p:cNvPr id="3" name="Footer Placeholder 2">
            <a:extLst>
              <a:ext uri="{FF2B5EF4-FFF2-40B4-BE49-F238E27FC236}">
                <a16:creationId xmlns:a16="http://schemas.microsoft.com/office/drawing/2014/main" id="{C40F3EEF-6BD4-4896-9565-14DEC10BEC92}"/>
              </a:ext>
            </a:extLst>
          </p:cNvPr>
          <p:cNvSpPr>
            <a:spLocks noGrp="1"/>
          </p:cNvSpPr>
          <p:nvPr>
            <p:ph type="ftr" sz="quarter" idx="11"/>
          </p:nvPr>
        </p:nvSpPr>
        <p:spPr/>
        <p:txBody>
          <a:bodyPr/>
          <a:lstStyle/>
          <a:p>
            <a:r>
              <a:rPr lang="en-US"/>
              <a:t>EE350-Electric Machinery Fundamentals</a:t>
            </a:r>
          </a:p>
        </p:txBody>
      </p:sp>
      <p:sp>
        <p:nvSpPr>
          <p:cNvPr id="5" name="Slide Number Placeholder 4">
            <a:extLst>
              <a:ext uri="{FF2B5EF4-FFF2-40B4-BE49-F238E27FC236}">
                <a16:creationId xmlns:a16="http://schemas.microsoft.com/office/drawing/2014/main" id="{722FCA6B-C858-4AD1-B285-E3773827DFC3}"/>
              </a:ext>
            </a:extLst>
          </p:cNvPr>
          <p:cNvSpPr>
            <a:spLocks noGrp="1"/>
          </p:cNvSpPr>
          <p:nvPr>
            <p:ph type="sldNum" sz="quarter" idx="12"/>
          </p:nvPr>
        </p:nvSpPr>
        <p:spPr/>
        <p:txBody>
          <a:bodyPr/>
          <a:lstStyle/>
          <a:p>
            <a:fld id="{7525300A-58DC-40DB-8266-5DAB654BB66A}" type="slidenum">
              <a:rPr lang="en-US" smtClean="0"/>
              <a:t>19</a:t>
            </a:fld>
            <a:endParaRPr lang="en-US"/>
          </a:p>
        </p:txBody>
      </p:sp>
    </p:spTree>
    <p:extLst>
      <p:ext uri="{BB962C8B-B14F-4D97-AF65-F5344CB8AC3E}">
        <p14:creationId xmlns:p14="http://schemas.microsoft.com/office/powerpoint/2010/main" val="591615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3999" y="1122362"/>
            <a:ext cx="9369287" cy="2840037"/>
          </a:xfrm>
        </p:spPr>
        <p:txBody>
          <a:bodyPr>
            <a:normAutofit/>
          </a:bodyPr>
          <a:lstStyle/>
          <a:p>
            <a:r>
              <a:rPr lang="en-US" b="1" dirty="0">
                <a:latin typeface="+mn-lt"/>
              </a:rPr>
              <a:t>Chapter 17</a:t>
            </a:r>
            <a:br>
              <a:rPr lang="en-US" dirty="0">
                <a:latin typeface="+mn-lt"/>
              </a:rPr>
            </a:br>
            <a:r>
              <a:rPr lang="en-US" dirty="0">
                <a:latin typeface="+mn-lt"/>
              </a:rPr>
              <a:t>Synchronous Motor </a:t>
            </a:r>
          </a:p>
        </p:txBody>
      </p:sp>
      <p:sp>
        <p:nvSpPr>
          <p:cNvPr id="3" name="Footer Placeholder 2">
            <a:extLst>
              <a:ext uri="{FF2B5EF4-FFF2-40B4-BE49-F238E27FC236}">
                <a16:creationId xmlns:a16="http://schemas.microsoft.com/office/drawing/2014/main" id="{0E8D5C32-AED4-4E7D-B6AE-80672AEAC3F6}"/>
              </a:ext>
            </a:extLst>
          </p:cNvPr>
          <p:cNvSpPr>
            <a:spLocks noGrp="1"/>
          </p:cNvSpPr>
          <p:nvPr>
            <p:ph type="ftr" sz="quarter" idx="11"/>
          </p:nvPr>
        </p:nvSpPr>
        <p:spPr/>
        <p:txBody>
          <a:bodyPr/>
          <a:lstStyle/>
          <a:p>
            <a:r>
              <a:rPr lang="en-US"/>
              <a:t>EE350-Electric Machinery Fundamentals</a:t>
            </a:r>
          </a:p>
        </p:txBody>
      </p:sp>
      <p:sp>
        <p:nvSpPr>
          <p:cNvPr id="4" name="Slide Number Placeholder 3">
            <a:extLst>
              <a:ext uri="{FF2B5EF4-FFF2-40B4-BE49-F238E27FC236}">
                <a16:creationId xmlns:a16="http://schemas.microsoft.com/office/drawing/2014/main" id="{D9CD770E-E24B-4494-B510-741F6207D697}"/>
              </a:ext>
            </a:extLst>
          </p:cNvPr>
          <p:cNvSpPr>
            <a:spLocks noGrp="1"/>
          </p:cNvSpPr>
          <p:nvPr>
            <p:ph type="sldNum" sz="quarter" idx="12"/>
          </p:nvPr>
        </p:nvSpPr>
        <p:spPr/>
        <p:txBody>
          <a:bodyPr/>
          <a:lstStyle/>
          <a:p>
            <a:fld id="{7525300A-58DC-40DB-8266-5DAB654BB66A}" type="slidenum">
              <a:rPr lang="en-US" smtClean="0"/>
              <a:t>2</a:t>
            </a:fld>
            <a:endParaRPr lang="en-US"/>
          </a:p>
        </p:txBody>
      </p:sp>
    </p:spTree>
    <p:extLst>
      <p:ext uri="{BB962C8B-B14F-4D97-AF65-F5344CB8AC3E}">
        <p14:creationId xmlns:p14="http://schemas.microsoft.com/office/powerpoint/2010/main" val="15038142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u="sng" dirty="0">
                <a:solidFill>
                  <a:schemeClr val="bg1"/>
                </a:solidFill>
              </a:rPr>
              <a:t>17.10 Excitation and Reactive Power</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4020" y="1393371"/>
            <a:ext cx="4695947" cy="5464629"/>
          </a:xfrm>
          <a:prstGeom prst="rect">
            <a:avLst/>
          </a:prstGeom>
        </p:spPr>
      </p:pic>
      <p:sp>
        <p:nvSpPr>
          <p:cNvPr id="3" name="Footer Placeholder 2">
            <a:extLst>
              <a:ext uri="{FF2B5EF4-FFF2-40B4-BE49-F238E27FC236}">
                <a16:creationId xmlns:a16="http://schemas.microsoft.com/office/drawing/2014/main" id="{88F29AA0-FE47-49F2-8B92-CA7E0CD0AFD1}"/>
              </a:ext>
            </a:extLst>
          </p:cNvPr>
          <p:cNvSpPr>
            <a:spLocks noGrp="1"/>
          </p:cNvSpPr>
          <p:nvPr>
            <p:ph type="ftr" sz="quarter" idx="11"/>
          </p:nvPr>
        </p:nvSpPr>
        <p:spPr/>
        <p:txBody>
          <a:bodyPr/>
          <a:lstStyle/>
          <a:p>
            <a:r>
              <a:rPr lang="en-US"/>
              <a:t>EE350-Electric Machinery Fundamentals</a:t>
            </a:r>
          </a:p>
        </p:txBody>
      </p:sp>
      <p:sp>
        <p:nvSpPr>
          <p:cNvPr id="4" name="Slide Number Placeholder 3">
            <a:extLst>
              <a:ext uri="{FF2B5EF4-FFF2-40B4-BE49-F238E27FC236}">
                <a16:creationId xmlns:a16="http://schemas.microsoft.com/office/drawing/2014/main" id="{53B052ED-8AC1-4A8F-A883-1307A6443D03}"/>
              </a:ext>
            </a:extLst>
          </p:cNvPr>
          <p:cNvSpPr>
            <a:spLocks noGrp="1"/>
          </p:cNvSpPr>
          <p:nvPr>
            <p:ph type="sldNum" sz="quarter" idx="12"/>
          </p:nvPr>
        </p:nvSpPr>
        <p:spPr/>
        <p:txBody>
          <a:bodyPr/>
          <a:lstStyle/>
          <a:p>
            <a:fld id="{7525300A-58DC-40DB-8266-5DAB654BB66A}" type="slidenum">
              <a:rPr lang="en-US" smtClean="0"/>
              <a:t>20</a:t>
            </a:fld>
            <a:endParaRPr lang="en-US"/>
          </a:p>
        </p:txBody>
      </p:sp>
    </p:spTree>
    <p:extLst>
      <p:ext uri="{BB962C8B-B14F-4D97-AF65-F5344CB8AC3E}">
        <p14:creationId xmlns:p14="http://schemas.microsoft.com/office/powerpoint/2010/main" val="950787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10029844" cy="634544"/>
          </a:xfrm>
        </p:spPr>
        <p:txBody>
          <a:bodyPr>
            <a:normAutofit/>
          </a:bodyPr>
          <a:lstStyle/>
          <a:p>
            <a:r>
              <a:rPr lang="en-US" sz="2900" b="1" u="sng" dirty="0">
                <a:latin typeface="+mn-lt"/>
              </a:rPr>
              <a:t>17.13 Stopping Synchronous Motors</a:t>
            </a:r>
          </a:p>
        </p:txBody>
      </p:sp>
      <p:pic>
        <p:nvPicPr>
          <p:cNvPr id="6" name="Picture 5">
            <a:extLst>
              <a:ext uri="{FF2B5EF4-FFF2-40B4-BE49-F238E27FC236}">
                <a16:creationId xmlns:a16="http://schemas.microsoft.com/office/drawing/2014/main" id="{4CAF6134-4F9E-4AD0-8188-BA9BE1F06C56}"/>
              </a:ext>
            </a:extLst>
          </p:cNvPr>
          <p:cNvPicPr>
            <a:picLocks noChangeAspect="1"/>
          </p:cNvPicPr>
          <p:nvPr/>
        </p:nvPicPr>
        <p:blipFill>
          <a:blip r:embed="rId3"/>
          <a:stretch>
            <a:fillRect/>
          </a:stretch>
        </p:blipFill>
        <p:spPr>
          <a:xfrm>
            <a:off x="386365" y="986744"/>
            <a:ext cx="5898321" cy="2562225"/>
          </a:xfrm>
          <a:prstGeom prst="rect">
            <a:avLst/>
          </a:prstGeom>
        </p:spPr>
      </p:pic>
      <p:pic>
        <p:nvPicPr>
          <p:cNvPr id="7" name="Picture 6">
            <a:extLst>
              <a:ext uri="{FF2B5EF4-FFF2-40B4-BE49-F238E27FC236}">
                <a16:creationId xmlns:a16="http://schemas.microsoft.com/office/drawing/2014/main" id="{7468B098-83BA-4C0F-805B-9C9118E58E53}"/>
              </a:ext>
            </a:extLst>
          </p:cNvPr>
          <p:cNvPicPr>
            <a:picLocks noChangeAspect="1"/>
          </p:cNvPicPr>
          <p:nvPr/>
        </p:nvPicPr>
        <p:blipFill>
          <a:blip r:embed="rId4"/>
          <a:stretch>
            <a:fillRect/>
          </a:stretch>
        </p:blipFill>
        <p:spPr>
          <a:xfrm>
            <a:off x="5950630" y="3176386"/>
            <a:ext cx="6067425" cy="3552825"/>
          </a:xfrm>
          <a:prstGeom prst="rect">
            <a:avLst/>
          </a:prstGeom>
        </p:spPr>
      </p:pic>
      <p:sp>
        <p:nvSpPr>
          <p:cNvPr id="3" name="Footer Placeholder 2">
            <a:extLst>
              <a:ext uri="{FF2B5EF4-FFF2-40B4-BE49-F238E27FC236}">
                <a16:creationId xmlns:a16="http://schemas.microsoft.com/office/drawing/2014/main" id="{28FD97EE-8DEE-48EE-ADE7-C9046B7D7E7A}"/>
              </a:ext>
            </a:extLst>
          </p:cNvPr>
          <p:cNvSpPr>
            <a:spLocks noGrp="1"/>
          </p:cNvSpPr>
          <p:nvPr>
            <p:ph type="ftr" sz="quarter" idx="11"/>
          </p:nvPr>
        </p:nvSpPr>
        <p:spPr/>
        <p:txBody>
          <a:bodyPr/>
          <a:lstStyle/>
          <a:p>
            <a:r>
              <a:rPr lang="en-US"/>
              <a:t>EE350-Electric Machinery Fundamentals</a:t>
            </a:r>
          </a:p>
        </p:txBody>
      </p:sp>
      <p:sp>
        <p:nvSpPr>
          <p:cNvPr id="4" name="Slide Number Placeholder 3">
            <a:extLst>
              <a:ext uri="{FF2B5EF4-FFF2-40B4-BE49-F238E27FC236}">
                <a16:creationId xmlns:a16="http://schemas.microsoft.com/office/drawing/2014/main" id="{7FCE93F4-D8E9-4410-9FD7-826542808C99}"/>
              </a:ext>
            </a:extLst>
          </p:cNvPr>
          <p:cNvSpPr>
            <a:spLocks noGrp="1"/>
          </p:cNvSpPr>
          <p:nvPr>
            <p:ph type="sldNum" sz="quarter" idx="12"/>
          </p:nvPr>
        </p:nvSpPr>
        <p:spPr/>
        <p:txBody>
          <a:bodyPr/>
          <a:lstStyle/>
          <a:p>
            <a:fld id="{7525300A-58DC-40DB-8266-5DAB654BB66A}" type="slidenum">
              <a:rPr lang="en-US" smtClean="0"/>
              <a:t>21</a:t>
            </a:fld>
            <a:endParaRPr lang="en-US"/>
          </a:p>
        </p:txBody>
      </p:sp>
    </p:spTree>
    <p:extLst>
      <p:ext uri="{BB962C8B-B14F-4D97-AF65-F5344CB8AC3E}">
        <p14:creationId xmlns:p14="http://schemas.microsoft.com/office/powerpoint/2010/main" val="912888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10029844" cy="634544"/>
          </a:xfrm>
        </p:spPr>
        <p:txBody>
          <a:bodyPr>
            <a:normAutofit/>
          </a:bodyPr>
          <a:lstStyle/>
          <a:p>
            <a:r>
              <a:rPr lang="en-US" sz="2900" b="1" u="sng" dirty="0">
                <a:latin typeface="+mn-lt"/>
              </a:rPr>
              <a:t>17.14 Synchronous Motors vs Induction Motors</a:t>
            </a:r>
          </a:p>
        </p:txBody>
      </p:sp>
      <p:pic>
        <p:nvPicPr>
          <p:cNvPr id="3" name="Picture 2">
            <a:extLst>
              <a:ext uri="{FF2B5EF4-FFF2-40B4-BE49-F238E27FC236}">
                <a16:creationId xmlns:a16="http://schemas.microsoft.com/office/drawing/2014/main" id="{0B38DBA7-C067-4E0E-88A7-2A074888E4F7}"/>
              </a:ext>
            </a:extLst>
          </p:cNvPr>
          <p:cNvPicPr>
            <a:picLocks noChangeAspect="1"/>
          </p:cNvPicPr>
          <p:nvPr/>
        </p:nvPicPr>
        <p:blipFill>
          <a:blip r:embed="rId3"/>
          <a:stretch>
            <a:fillRect/>
          </a:stretch>
        </p:blipFill>
        <p:spPr>
          <a:xfrm>
            <a:off x="145370" y="733517"/>
            <a:ext cx="5805260" cy="3642690"/>
          </a:xfrm>
          <a:prstGeom prst="rect">
            <a:avLst/>
          </a:prstGeom>
        </p:spPr>
      </p:pic>
      <p:pic>
        <p:nvPicPr>
          <p:cNvPr id="5" name="Picture 4">
            <a:extLst>
              <a:ext uri="{FF2B5EF4-FFF2-40B4-BE49-F238E27FC236}">
                <a16:creationId xmlns:a16="http://schemas.microsoft.com/office/drawing/2014/main" id="{A5FE610B-B27A-4AF5-B1BD-5955ADD76760}"/>
              </a:ext>
            </a:extLst>
          </p:cNvPr>
          <p:cNvPicPr>
            <a:picLocks noChangeAspect="1"/>
          </p:cNvPicPr>
          <p:nvPr/>
        </p:nvPicPr>
        <p:blipFill>
          <a:blip r:embed="rId4"/>
          <a:stretch>
            <a:fillRect/>
          </a:stretch>
        </p:blipFill>
        <p:spPr>
          <a:xfrm>
            <a:off x="5977157" y="2023027"/>
            <a:ext cx="6115050" cy="3448050"/>
          </a:xfrm>
          <a:prstGeom prst="rect">
            <a:avLst/>
          </a:prstGeom>
        </p:spPr>
      </p:pic>
      <p:sp>
        <p:nvSpPr>
          <p:cNvPr id="4" name="Footer Placeholder 3">
            <a:extLst>
              <a:ext uri="{FF2B5EF4-FFF2-40B4-BE49-F238E27FC236}">
                <a16:creationId xmlns:a16="http://schemas.microsoft.com/office/drawing/2014/main" id="{DC0DE1B6-8409-4A21-A548-EFA982395B57}"/>
              </a:ext>
            </a:extLst>
          </p:cNvPr>
          <p:cNvSpPr>
            <a:spLocks noGrp="1"/>
          </p:cNvSpPr>
          <p:nvPr>
            <p:ph type="ftr" sz="quarter" idx="11"/>
          </p:nvPr>
        </p:nvSpPr>
        <p:spPr/>
        <p:txBody>
          <a:bodyPr/>
          <a:lstStyle/>
          <a:p>
            <a:r>
              <a:rPr lang="en-US"/>
              <a:t>EE350-Electric Machinery Fundamentals</a:t>
            </a:r>
          </a:p>
        </p:txBody>
      </p:sp>
      <p:sp>
        <p:nvSpPr>
          <p:cNvPr id="6" name="Slide Number Placeholder 5">
            <a:extLst>
              <a:ext uri="{FF2B5EF4-FFF2-40B4-BE49-F238E27FC236}">
                <a16:creationId xmlns:a16="http://schemas.microsoft.com/office/drawing/2014/main" id="{B176624F-D21C-4EE4-9AA5-2B6A6EF7F34A}"/>
              </a:ext>
            </a:extLst>
          </p:cNvPr>
          <p:cNvSpPr>
            <a:spLocks noGrp="1"/>
          </p:cNvSpPr>
          <p:nvPr>
            <p:ph type="sldNum" sz="quarter" idx="12"/>
          </p:nvPr>
        </p:nvSpPr>
        <p:spPr/>
        <p:txBody>
          <a:bodyPr/>
          <a:lstStyle/>
          <a:p>
            <a:fld id="{7525300A-58DC-40DB-8266-5DAB654BB66A}" type="slidenum">
              <a:rPr lang="en-US" smtClean="0"/>
              <a:t>22</a:t>
            </a:fld>
            <a:endParaRPr lang="en-US"/>
          </a:p>
        </p:txBody>
      </p:sp>
    </p:spTree>
    <p:extLst>
      <p:ext uri="{BB962C8B-B14F-4D97-AF65-F5344CB8AC3E}">
        <p14:creationId xmlns:p14="http://schemas.microsoft.com/office/powerpoint/2010/main" val="336363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10029844" cy="634544"/>
          </a:xfrm>
        </p:spPr>
        <p:txBody>
          <a:bodyPr>
            <a:normAutofit/>
          </a:bodyPr>
          <a:lstStyle/>
          <a:p>
            <a:r>
              <a:rPr lang="en-US" sz="2900" b="1" u="sng" dirty="0">
                <a:latin typeface="+mn-lt"/>
              </a:rPr>
              <a:t>17.14 Synchronous Motors vs Induction Motors</a:t>
            </a:r>
          </a:p>
        </p:txBody>
      </p:sp>
      <p:pic>
        <p:nvPicPr>
          <p:cNvPr id="4" name="Picture 3">
            <a:extLst>
              <a:ext uri="{FF2B5EF4-FFF2-40B4-BE49-F238E27FC236}">
                <a16:creationId xmlns:a16="http://schemas.microsoft.com/office/drawing/2014/main" id="{A21574F0-A02E-4870-9164-EA36C54DAA1F}"/>
              </a:ext>
            </a:extLst>
          </p:cNvPr>
          <p:cNvPicPr>
            <a:picLocks noChangeAspect="1"/>
          </p:cNvPicPr>
          <p:nvPr/>
        </p:nvPicPr>
        <p:blipFill>
          <a:blip r:embed="rId3"/>
          <a:stretch>
            <a:fillRect/>
          </a:stretch>
        </p:blipFill>
        <p:spPr>
          <a:xfrm>
            <a:off x="313699" y="763333"/>
            <a:ext cx="4162425" cy="5019675"/>
          </a:xfrm>
          <a:prstGeom prst="rect">
            <a:avLst/>
          </a:prstGeom>
        </p:spPr>
      </p:pic>
      <p:pic>
        <p:nvPicPr>
          <p:cNvPr id="6" name="Picture 5">
            <a:extLst>
              <a:ext uri="{FF2B5EF4-FFF2-40B4-BE49-F238E27FC236}">
                <a16:creationId xmlns:a16="http://schemas.microsoft.com/office/drawing/2014/main" id="{812D0B61-0517-45BD-B279-7DB7816B6D48}"/>
              </a:ext>
            </a:extLst>
          </p:cNvPr>
          <p:cNvPicPr>
            <a:picLocks noChangeAspect="1"/>
          </p:cNvPicPr>
          <p:nvPr/>
        </p:nvPicPr>
        <p:blipFill>
          <a:blip r:embed="rId4"/>
          <a:stretch>
            <a:fillRect/>
          </a:stretch>
        </p:blipFill>
        <p:spPr>
          <a:xfrm>
            <a:off x="6819890" y="922360"/>
            <a:ext cx="3800080" cy="4149148"/>
          </a:xfrm>
          <a:prstGeom prst="rect">
            <a:avLst/>
          </a:prstGeom>
        </p:spPr>
      </p:pic>
      <p:pic>
        <p:nvPicPr>
          <p:cNvPr id="7" name="Picture 6">
            <a:extLst>
              <a:ext uri="{FF2B5EF4-FFF2-40B4-BE49-F238E27FC236}">
                <a16:creationId xmlns:a16="http://schemas.microsoft.com/office/drawing/2014/main" id="{4157DAF0-462B-401F-8F9C-5BAE047F8724}"/>
              </a:ext>
            </a:extLst>
          </p:cNvPr>
          <p:cNvPicPr>
            <a:picLocks noChangeAspect="1"/>
          </p:cNvPicPr>
          <p:nvPr/>
        </p:nvPicPr>
        <p:blipFill>
          <a:blip r:embed="rId5"/>
          <a:stretch>
            <a:fillRect/>
          </a:stretch>
        </p:blipFill>
        <p:spPr>
          <a:xfrm>
            <a:off x="5401287" y="5230535"/>
            <a:ext cx="5686425" cy="1581150"/>
          </a:xfrm>
          <a:prstGeom prst="rect">
            <a:avLst/>
          </a:prstGeom>
        </p:spPr>
      </p:pic>
      <p:sp>
        <p:nvSpPr>
          <p:cNvPr id="3" name="Footer Placeholder 2">
            <a:extLst>
              <a:ext uri="{FF2B5EF4-FFF2-40B4-BE49-F238E27FC236}">
                <a16:creationId xmlns:a16="http://schemas.microsoft.com/office/drawing/2014/main" id="{E0D40CB5-B341-4636-B3E0-2DDB84A2A8EF}"/>
              </a:ext>
            </a:extLst>
          </p:cNvPr>
          <p:cNvSpPr>
            <a:spLocks noGrp="1"/>
          </p:cNvSpPr>
          <p:nvPr>
            <p:ph type="ftr" sz="quarter" idx="11"/>
          </p:nvPr>
        </p:nvSpPr>
        <p:spPr/>
        <p:txBody>
          <a:bodyPr/>
          <a:lstStyle/>
          <a:p>
            <a:r>
              <a:rPr lang="en-US"/>
              <a:t>EE350-Electric Machinery Fundamentals</a:t>
            </a:r>
          </a:p>
        </p:txBody>
      </p:sp>
      <p:sp>
        <p:nvSpPr>
          <p:cNvPr id="5" name="Slide Number Placeholder 4">
            <a:extLst>
              <a:ext uri="{FF2B5EF4-FFF2-40B4-BE49-F238E27FC236}">
                <a16:creationId xmlns:a16="http://schemas.microsoft.com/office/drawing/2014/main" id="{A7546651-69A2-4CAA-B509-598E56F72802}"/>
              </a:ext>
            </a:extLst>
          </p:cNvPr>
          <p:cNvSpPr>
            <a:spLocks noGrp="1"/>
          </p:cNvSpPr>
          <p:nvPr>
            <p:ph type="sldNum" sz="quarter" idx="12"/>
          </p:nvPr>
        </p:nvSpPr>
        <p:spPr/>
        <p:txBody>
          <a:bodyPr/>
          <a:lstStyle/>
          <a:p>
            <a:fld id="{7525300A-58DC-40DB-8266-5DAB654BB66A}" type="slidenum">
              <a:rPr lang="en-US" smtClean="0"/>
              <a:t>23</a:t>
            </a:fld>
            <a:endParaRPr lang="en-US"/>
          </a:p>
        </p:txBody>
      </p:sp>
    </p:spTree>
    <p:extLst>
      <p:ext uri="{BB962C8B-B14F-4D97-AF65-F5344CB8AC3E}">
        <p14:creationId xmlns:p14="http://schemas.microsoft.com/office/powerpoint/2010/main" val="313581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10029844" cy="634544"/>
          </a:xfrm>
        </p:spPr>
        <p:txBody>
          <a:bodyPr>
            <a:normAutofit/>
          </a:bodyPr>
          <a:lstStyle/>
          <a:p>
            <a:r>
              <a:rPr lang="en-US" sz="2900" b="1" u="sng" dirty="0">
                <a:latin typeface="+mn-lt"/>
              </a:rPr>
              <a:t>17.15 Synchronous Capacitor</a:t>
            </a:r>
          </a:p>
        </p:txBody>
      </p:sp>
      <p:pic>
        <p:nvPicPr>
          <p:cNvPr id="3" name="Picture 2">
            <a:extLst>
              <a:ext uri="{FF2B5EF4-FFF2-40B4-BE49-F238E27FC236}">
                <a16:creationId xmlns:a16="http://schemas.microsoft.com/office/drawing/2014/main" id="{A801B7C5-371F-4767-8682-EE43B570EDAE}"/>
              </a:ext>
            </a:extLst>
          </p:cNvPr>
          <p:cNvPicPr>
            <a:picLocks noChangeAspect="1"/>
          </p:cNvPicPr>
          <p:nvPr/>
        </p:nvPicPr>
        <p:blipFill>
          <a:blip r:embed="rId3"/>
          <a:stretch>
            <a:fillRect/>
          </a:stretch>
        </p:blipFill>
        <p:spPr>
          <a:xfrm>
            <a:off x="1187535" y="1374084"/>
            <a:ext cx="9228674" cy="2263637"/>
          </a:xfrm>
          <a:prstGeom prst="rect">
            <a:avLst/>
          </a:prstGeom>
        </p:spPr>
      </p:pic>
      <p:sp>
        <p:nvSpPr>
          <p:cNvPr id="4" name="Footer Placeholder 3">
            <a:extLst>
              <a:ext uri="{FF2B5EF4-FFF2-40B4-BE49-F238E27FC236}">
                <a16:creationId xmlns:a16="http://schemas.microsoft.com/office/drawing/2014/main" id="{DB4FD9D4-8899-47A8-901A-855A6C138FF0}"/>
              </a:ext>
            </a:extLst>
          </p:cNvPr>
          <p:cNvSpPr>
            <a:spLocks noGrp="1"/>
          </p:cNvSpPr>
          <p:nvPr>
            <p:ph type="ftr" sz="quarter" idx="11"/>
          </p:nvPr>
        </p:nvSpPr>
        <p:spPr/>
        <p:txBody>
          <a:bodyPr/>
          <a:lstStyle/>
          <a:p>
            <a:r>
              <a:rPr lang="en-US"/>
              <a:t>EE350-Electric Machinery Fundamentals</a:t>
            </a:r>
          </a:p>
        </p:txBody>
      </p:sp>
      <p:sp>
        <p:nvSpPr>
          <p:cNvPr id="5" name="Slide Number Placeholder 4">
            <a:extLst>
              <a:ext uri="{FF2B5EF4-FFF2-40B4-BE49-F238E27FC236}">
                <a16:creationId xmlns:a16="http://schemas.microsoft.com/office/drawing/2014/main" id="{B44B7741-D64F-455A-ACD5-97B20F4BD211}"/>
              </a:ext>
            </a:extLst>
          </p:cNvPr>
          <p:cNvSpPr>
            <a:spLocks noGrp="1"/>
          </p:cNvSpPr>
          <p:nvPr>
            <p:ph type="sldNum" sz="quarter" idx="12"/>
          </p:nvPr>
        </p:nvSpPr>
        <p:spPr/>
        <p:txBody>
          <a:bodyPr/>
          <a:lstStyle/>
          <a:p>
            <a:fld id="{7525300A-58DC-40DB-8266-5DAB654BB66A}" type="slidenum">
              <a:rPr lang="en-US" smtClean="0"/>
              <a:t>24</a:t>
            </a:fld>
            <a:endParaRPr lang="en-US"/>
          </a:p>
        </p:txBody>
      </p:sp>
    </p:spTree>
    <p:extLst>
      <p:ext uri="{BB962C8B-B14F-4D97-AF65-F5344CB8AC3E}">
        <p14:creationId xmlns:p14="http://schemas.microsoft.com/office/powerpoint/2010/main" val="35157119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3552114A-98A0-4A59-AA08-846FE39823EE}"/>
              </a:ext>
            </a:extLst>
          </p:cNvPr>
          <p:cNvSpPr>
            <a:spLocks noGrp="1"/>
          </p:cNvSpPr>
          <p:nvPr>
            <p:ph type="ftr" sz="quarter" idx="11"/>
          </p:nvPr>
        </p:nvSpPr>
        <p:spPr/>
        <p:txBody>
          <a:bodyPr/>
          <a:lstStyle/>
          <a:p>
            <a:r>
              <a:rPr lang="en-US"/>
              <a:t>EE350-Electric Machinery Fundamentals</a:t>
            </a:r>
            <a:endParaRPr lang="en-US" dirty="0"/>
          </a:p>
        </p:txBody>
      </p:sp>
      <p:sp>
        <p:nvSpPr>
          <p:cNvPr id="6" name="Slide Number Placeholder 5">
            <a:extLst>
              <a:ext uri="{FF2B5EF4-FFF2-40B4-BE49-F238E27FC236}">
                <a16:creationId xmlns:a16="http://schemas.microsoft.com/office/drawing/2014/main" id="{FF00C8E2-D741-4EED-AA6B-9302CF59FCC0}"/>
              </a:ext>
            </a:extLst>
          </p:cNvPr>
          <p:cNvSpPr>
            <a:spLocks noGrp="1"/>
          </p:cNvSpPr>
          <p:nvPr>
            <p:ph type="sldNum" sz="quarter" idx="12"/>
          </p:nvPr>
        </p:nvSpPr>
        <p:spPr/>
        <p:txBody>
          <a:bodyPr/>
          <a:lstStyle/>
          <a:p>
            <a:fld id="{7525300A-58DC-40DB-8266-5DAB654BB66A}" type="slidenum">
              <a:rPr lang="en-US" smtClean="0"/>
              <a:t>25</a:t>
            </a:fld>
            <a:endParaRPr lang="en-US" dirty="0"/>
          </a:p>
        </p:txBody>
      </p:sp>
      <p:sp>
        <p:nvSpPr>
          <p:cNvPr id="7" name="TextBox 6">
            <a:extLst>
              <a:ext uri="{FF2B5EF4-FFF2-40B4-BE49-F238E27FC236}">
                <a16:creationId xmlns:a16="http://schemas.microsoft.com/office/drawing/2014/main" id="{B6448DE1-2575-40C9-9240-165CD1A5C5DC}"/>
              </a:ext>
            </a:extLst>
          </p:cNvPr>
          <p:cNvSpPr txBox="1"/>
          <p:nvPr/>
        </p:nvSpPr>
        <p:spPr>
          <a:xfrm>
            <a:off x="536352" y="2372139"/>
            <a:ext cx="9910598" cy="2308324"/>
          </a:xfrm>
          <a:prstGeom prst="rect">
            <a:avLst/>
          </a:prstGeom>
          <a:solidFill>
            <a:schemeClr val="accent1">
              <a:lumMod val="20000"/>
              <a:lumOff val="80000"/>
            </a:schemeClr>
          </a:solidFill>
        </p:spPr>
        <p:txBody>
          <a:bodyPr wrap="none" rtlCol="0">
            <a:spAutoFit/>
          </a:bodyPr>
          <a:lstStyle/>
          <a:p>
            <a:pPr algn="ctr"/>
            <a:r>
              <a:rPr lang="en-US" sz="3600" u="sng" dirty="0"/>
              <a:t>Summary</a:t>
            </a:r>
          </a:p>
          <a:p>
            <a:pPr algn="ctr"/>
            <a:r>
              <a:rPr lang="en-US" sz="3600" dirty="0">
                <a:solidFill>
                  <a:srgbClr val="FF0000"/>
                </a:solidFill>
              </a:rPr>
              <a:t>Topics: 17.1-17.8,17.10, 17.13-17.15</a:t>
            </a:r>
          </a:p>
          <a:p>
            <a:pPr algn="ctr"/>
            <a:r>
              <a:rPr lang="en-US" sz="3600" dirty="0">
                <a:solidFill>
                  <a:srgbClr val="FF0000"/>
                </a:solidFill>
              </a:rPr>
              <a:t>Examples: 17.1-17.4</a:t>
            </a:r>
          </a:p>
          <a:p>
            <a:pPr algn="ctr"/>
            <a:r>
              <a:rPr lang="en-US" sz="3600" i="1" dirty="0">
                <a:solidFill>
                  <a:srgbClr val="FF0000"/>
                </a:solidFill>
                <a:highlight>
                  <a:srgbClr val="FFFF00"/>
                </a:highlight>
              </a:rPr>
              <a:t>Assignment: 17.1-17.4, Deadline 12 December 2017</a:t>
            </a:r>
          </a:p>
        </p:txBody>
      </p:sp>
    </p:spTree>
    <p:extLst>
      <p:ext uri="{BB962C8B-B14F-4D97-AF65-F5344CB8AC3E}">
        <p14:creationId xmlns:p14="http://schemas.microsoft.com/office/powerpoint/2010/main" val="436081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Working of Synchronous Moto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
        <p:nvSpPr>
          <p:cNvPr id="2" name="Footer Placeholder 1">
            <a:extLst>
              <a:ext uri="{FF2B5EF4-FFF2-40B4-BE49-F238E27FC236}">
                <a16:creationId xmlns:a16="http://schemas.microsoft.com/office/drawing/2014/main" id="{9D5FB98C-EE3D-496D-A7AA-D4A47C1B79BB}"/>
              </a:ext>
            </a:extLst>
          </p:cNvPr>
          <p:cNvSpPr>
            <a:spLocks noGrp="1"/>
          </p:cNvSpPr>
          <p:nvPr>
            <p:ph type="ftr" sz="quarter" idx="11"/>
          </p:nvPr>
        </p:nvSpPr>
        <p:spPr/>
        <p:txBody>
          <a:bodyPr/>
          <a:lstStyle/>
          <a:p>
            <a:r>
              <a:rPr lang="en-US"/>
              <a:t>EE350-Electric Machinery Fundamentals</a:t>
            </a:r>
          </a:p>
        </p:txBody>
      </p:sp>
      <p:sp>
        <p:nvSpPr>
          <p:cNvPr id="3" name="Slide Number Placeholder 2">
            <a:extLst>
              <a:ext uri="{FF2B5EF4-FFF2-40B4-BE49-F238E27FC236}">
                <a16:creationId xmlns:a16="http://schemas.microsoft.com/office/drawing/2014/main" id="{697D4AFB-4FB6-46C0-AFEF-11077D6B3640}"/>
              </a:ext>
            </a:extLst>
          </p:cNvPr>
          <p:cNvSpPr>
            <a:spLocks noGrp="1"/>
          </p:cNvSpPr>
          <p:nvPr>
            <p:ph type="sldNum" sz="quarter" idx="12"/>
          </p:nvPr>
        </p:nvSpPr>
        <p:spPr/>
        <p:txBody>
          <a:bodyPr/>
          <a:lstStyle/>
          <a:p>
            <a:fld id="{7525300A-58DC-40DB-8266-5DAB654BB66A}" type="slidenum">
              <a:rPr lang="en-US" smtClean="0"/>
              <a:t>3</a:t>
            </a:fld>
            <a:endParaRPr lang="en-US"/>
          </a:p>
        </p:txBody>
      </p:sp>
    </p:spTree>
    <p:extLst>
      <p:ext uri="{BB962C8B-B14F-4D97-AF65-F5344CB8AC3E}">
        <p14:creationId xmlns:p14="http://schemas.microsoft.com/office/powerpoint/2010/main" val="8227486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2330" y="128789"/>
            <a:ext cx="11527340" cy="634544"/>
          </a:xfrm>
          <a:solidFill>
            <a:schemeClr val="accent3"/>
          </a:solidFill>
        </p:spPr>
        <p:txBody>
          <a:bodyPr>
            <a:normAutofit/>
          </a:bodyPr>
          <a:lstStyle/>
          <a:p>
            <a:r>
              <a:rPr lang="en-US" sz="2900" b="1" u="sng" dirty="0">
                <a:latin typeface="+mn-lt"/>
              </a:rPr>
              <a:t>17.1 Construction</a:t>
            </a:r>
          </a:p>
        </p:txBody>
      </p:sp>
      <p:sp>
        <p:nvSpPr>
          <p:cNvPr id="4" name="Text Placeholder 3"/>
          <p:cNvSpPr>
            <a:spLocks noGrp="1"/>
          </p:cNvSpPr>
          <p:nvPr>
            <p:ph type="body" sz="half" idx="2"/>
          </p:nvPr>
        </p:nvSpPr>
        <p:spPr>
          <a:xfrm>
            <a:off x="332329" y="763333"/>
            <a:ext cx="11527341" cy="5822996"/>
          </a:xfrm>
          <a:solidFill>
            <a:schemeClr val="accent6">
              <a:lumMod val="20000"/>
              <a:lumOff val="80000"/>
            </a:schemeClr>
          </a:solidFill>
        </p:spPr>
        <p:txBody>
          <a:bodyPr>
            <a:normAutofit/>
          </a:bodyPr>
          <a:lstStyle/>
          <a:p>
            <a:pPr marL="342900" indent="-342900">
              <a:buFont typeface="Wingdings" panose="05000000000000000000" pitchFamily="2" charset="2"/>
              <a:buChar char="ü"/>
            </a:pPr>
            <a:r>
              <a:rPr lang="en-US" sz="1800" b="1" dirty="0">
                <a:highlight>
                  <a:srgbClr val="FFFF00"/>
                </a:highlight>
              </a:rPr>
              <a:t>Stator:</a:t>
            </a:r>
          </a:p>
          <a:p>
            <a:pPr marL="800100" lvl="1" indent="-342900">
              <a:buFont typeface="Wingdings" panose="05000000000000000000" pitchFamily="2" charset="2"/>
              <a:buChar char="§"/>
            </a:pPr>
            <a:r>
              <a:rPr lang="en-US" sz="1800" dirty="0"/>
              <a:t>Identical to salient-pole generators</a:t>
            </a:r>
          </a:p>
          <a:p>
            <a:pPr marL="800100" lvl="1" indent="-342900">
              <a:buFont typeface="Wingdings" panose="05000000000000000000" pitchFamily="2" charset="2"/>
              <a:buChar char="§"/>
            </a:pPr>
            <a:r>
              <a:rPr lang="en-US" sz="1800" dirty="0"/>
              <a:t>Slotted magnetic core with 3-phase lap winding =&gt; Winding resembles to 3-phase induction motor </a:t>
            </a:r>
          </a:p>
          <a:p>
            <a:pPr marL="342900" indent="-342900">
              <a:buFont typeface="Wingdings" panose="05000000000000000000" pitchFamily="2" charset="2"/>
              <a:buChar char="ü"/>
            </a:pPr>
            <a:r>
              <a:rPr lang="en-US" sz="1800" b="1" dirty="0">
                <a:highlight>
                  <a:srgbClr val="FFFF00"/>
                </a:highlight>
              </a:rPr>
              <a:t>Rotor:</a:t>
            </a:r>
          </a:p>
          <a:p>
            <a:pPr marL="800100" lvl="1" indent="-342900">
              <a:buFont typeface="Wingdings" panose="05000000000000000000" pitchFamily="2" charset="2"/>
              <a:buChar char="§"/>
            </a:pPr>
            <a:r>
              <a:rPr lang="en-US" sz="1800" dirty="0"/>
              <a:t>Salient poles that are excited by DC current </a:t>
            </a:r>
          </a:p>
          <a:p>
            <a:pPr marL="800100" lvl="1" indent="-342900">
              <a:buFont typeface="Wingdings" panose="05000000000000000000" pitchFamily="2" charset="2"/>
              <a:buChar char="§"/>
            </a:pPr>
            <a:r>
              <a:rPr lang="en-US" sz="1800" dirty="0"/>
              <a:t>Excited coils are connected in series to two slip-rings and DC current is fed into winding from an external exciter </a:t>
            </a:r>
          </a:p>
          <a:p>
            <a:pPr marL="800100" lvl="1" indent="-342900">
              <a:buFont typeface="Wingdings" panose="05000000000000000000" pitchFamily="2" charset="2"/>
              <a:buChar char="§"/>
            </a:pPr>
            <a:r>
              <a:rPr lang="en-US" sz="1800" dirty="0"/>
              <a:t>Slots are also punched out along the circumference of the salient poles </a:t>
            </a:r>
          </a:p>
          <a:p>
            <a:pPr marL="800100" lvl="1" indent="-342900">
              <a:buFont typeface="Wingdings" panose="05000000000000000000" pitchFamily="2" charset="2"/>
              <a:buChar char="§"/>
            </a:pPr>
            <a:r>
              <a:rPr lang="en-US" sz="1800" dirty="0"/>
              <a:t>Caries squirrel-cage winding similar to 3-phase induction motor called damper winding and serves to start the motor </a:t>
            </a:r>
          </a:p>
          <a:p>
            <a:pPr lvl="1"/>
            <a:r>
              <a:rPr lang="en-US" sz="1800" b="1" dirty="0"/>
              <a:t>Working:</a:t>
            </a:r>
          </a:p>
          <a:p>
            <a:pPr marL="800100" lvl="1" indent="-342900">
              <a:buFont typeface="Wingdings" panose="05000000000000000000" pitchFamily="2" charset="2"/>
              <a:buChar char="§"/>
            </a:pPr>
            <a:r>
              <a:rPr lang="en-US" sz="1800" dirty="0"/>
              <a:t>Small 3-phase generator (exciter) and 3-phase rectifier are mounted on shaft </a:t>
            </a:r>
          </a:p>
          <a:p>
            <a:pPr marL="800100" lvl="1" indent="-342900">
              <a:buFont typeface="Wingdings" panose="05000000000000000000" pitchFamily="2" charset="2"/>
              <a:buChar char="§"/>
            </a:pPr>
            <a:r>
              <a:rPr lang="en-US" sz="1800" dirty="0"/>
              <a:t>I</a:t>
            </a:r>
            <a:r>
              <a:rPr lang="en-US" sz="1800" baseline="-25000" dirty="0"/>
              <a:t>X</a:t>
            </a:r>
            <a:r>
              <a:rPr lang="en-US" sz="1800" dirty="0"/>
              <a:t> feeding to salient-pole windings without going through slip-rings and brushes </a:t>
            </a:r>
          </a:p>
          <a:p>
            <a:pPr marL="800100" lvl="1" indent="-342900">
              <a:buFont typeface="Wingdings" panose="05000000000000000000" pitchFamily="2" charset="2"/>
              <a:buChar char="§"/>
            </a:pPr>
            <a:r>
              <a:rPr lang="en-US" sz="1800" dirty="0"/>
              <a:t>Current can be controlled by controlling I</a:t>
            </a:r>
            <a:r>
              <a:rPr lang="en-US" sz="1800" baseline="-25000" dirty="0"/>
              <a:t>C</a:t>
            </a:r>
            <a:endParaRPr lang="en-US" sz="1800" dirty="0"/>
          </a:p>
          <a:p>
            <a:pPr marL="342900" indent="-342900">
              <a:buFont typeface="Wingdings" panose="05000000000000000000" pitchFamily="2" charset="2"/>
              <a:buChar char="ü"/>
            </a:pPr>
            <a:r>
              <a:rPr lang="en-US" sz="1800" dirty="0"/>
              <a:t>n</a:t>
            </a:r>
            <a:r>
              <a:rPr lang="en-US" sz="1800" baseline="-25000" dirty="0"/>
              <a:t>s</a:t>
            </a:r>
            <a:r>
              <a:rPr lang="en-US" sz="1800" dirty="0"/>
              <a:t>=120*(f/p)</a:t>
            </a:r>
          </a:p>
          <a:p>
            <a:pPr marL="342900" indent="-342900">
              <a:buFont typeface="Wingdings" panose="05000000000000000000" pitchFamily="2" charset="2"/>
              <a:buChar char="ü"/>
            </a:pPr>
            <a:r>
              <a:rPr lang="en-US" sz="1800" b="1" dirty="0"/>
              <a:t>Benefits:</a:t>
            </a:r>
          </a:p>
          <a:p>
            <a:pPr marL="800100" lvl="1" indent="-342900">
              <a:buFont typeface="Wingdings" panose="05000000000000000000" pitchFamily="2" charset="2"/>
              <a:buChar char="§"/>
            </a:pPr>
            <a:r>
              <a:rPr lang="en-US" sz="1800" dirty="0"/>
              <a:t>Constant speed </a:t>
            </a:r>
            <a:r>
              <a:rPr lang="en-US" sz="1800" b="1" dirty="0"/>
              <a:t>(achieved by interacting constant and rotating magnetic field) </a:t>
            </a:r>
            <a:r>
              <a:rPr lang="en-US" sz="1800" dirty="0"/>
              <a:t>irrespective of the load</a:t>
            </a:r>
          </a:p>
          <a:p>
            <a:pPr marL="342900" indent="-342900">
              <a:buFont typeface="Wingdings" panose="05000000000000000000" pitchFamily="2" charset="2"/>
              <a:buChar char="ü"/>
            </a:pPr>
            <a:endParaRPr lang="en-US" sz="2000" dirty="0"/>
          </a:p>
        </p:txBody>
      </p:sp>
      <p:sp>
        <p:nvSpPr>
          <p:cNvPr id="3" name="Footer Placeholder 2">
            <a:extLst>
              <a:ext uri="{FF2B5EF4-FFF2-40B4-BE49-F238E27FC236}">
                <a16:creationId xmlns:a16="http://schemas.microsoft.com/office/drawing/2014/main" id="{553E633F-B776-4FC6-A8AB-F18BBEB7602D}"/>
              </a:ext>
            </a:extLst>
          </p:cNvPr>
          <p:cNvSpPr>
            <a:spLocks noGrp="1"/>
          </p:cNvSpPr>
          <p:nvPr>
            <p:ph type="ftr" sz="quarter" idx="11"/>
          </p:nvPr>
        </p:nvSpPr>
        <p:spPr/>
        <p:txBody>
          <a:bodyPr/>
          <a:lstStyle/>
          <a:p>
            <a:r>
              <a:rPr lang="en-US"/>
              <a:t>EE350-Electric Machinery Fundamentals</a:t>
            </a:r>
          </a:p>
        </p:txBody>
      </p:sp>
      <p:sp>
        <p:nvSpPr>
          <p:cNvPr id="5" name="Slide Number Placeholder 4">
            <a:extLst>
              <a:ext uri="{FF2B5EF4-FFF2-40B4-BE49-F238E27FC236}">
                <a16:creationId xmlns:a16="http://schemas.microsoft.com/office/drawing/2014/main" id="{6A1E3D92-2D5C-4673-8EBF-B23B78D13E01}"/>
              </a:ext>
            </a:extLst>
          </p:cNvPr>
          <p:cNvSpPr>
            <a:spLocks noGrp="1"/>
          </p:cNvSpPr>
          <p:nvPr>
            <p:ph type="sldNum" sz="quarter" idx="12"/>
          </p:nvPr>
        </p:nvSpPr>
        <p:spPr/>
        <p:txBody>
          <a:bodyPr/>
          <a:lstStyle/>
          <a:p>
            <a:fld id="{7525300A-58DC-40DB-8266-5DAB654BB66A}" type="slidenum">
              <a:rPr lang="en-US" smtClean="0"/>
              <a:t>4</a:t>
            </a:fld>
            <a:endParaRPr lang="en-US"/>
          </a:p>
        </p:txBody>
      </p:sp>
    </p:spTree>
    <p:extLst>
      <p:ext uri="{BB962C8B-B14F-4D97-AF65-F5344CB8AC3E}">
        <p14:creationId xmlns:p14="http://schemas.microsoft.com/office/powerpoint/2010/main" val="3930313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345" y="1675227"/>
            <a:ext cx="10783310" cy="4394199"/>
          </a:xfrm>
          <a:prstGeom prst="rect">
            <a:avLst/>
          </a:prstGeom>
        </p:spPr>
      </p:pic>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a:solidFill>
                  <a:schemeClr val="bg1"/>
                </a:solidFill>
              </a:rPr>
              <a:t>17.1 Construction</a:t>
            </a:r>
          </a:p>
        </p:txBody>
      </p:sp>
      <p:sp>
        <p:nvSpPr>
          <p:cNvPr id="3" name="Footer Placeholder 2">
            <a:extLst>
              <a:ext uri="{FF2B5EF4-FFF2-40B4-BE49-F238E27FC236}">
                <a16:creationId xmlns:a16="http://schemas.microsoft.com/office/drawing/2014/main" id="{CFC638B9-ADC1-45AE-ABD9-6E89DB2F3849}"/>
              </a:ext>
            </a:extLst>
          </p:cNvPr>
          <p:cNvSpPr>
            <a:spLocks noGrp="1"/>
          </p:cNvSpPr>
          <p:nvPr>
            <p:ph type="ftr" sz="quarter" idx="11"/>
          </p:nvPr>
        </p:nvSpPr>
        <p:spPr/>
        <p:txBody>
          <a:bodyPr/>
          <a:lstStyle/>
          <a:p>
            <a:r>
              <a:rPr lang="en-US"/>
              <a:t>EE350-Electric Machinery Fundamentals</a:t>
            </a:r>
          </a:p>
        </p:txBody>
      </p:sp>
      <p:sp>
        <p:nvSpPr>
          <p:cNvPr id="4" name="Slide Number Placeholder 3">
            <a:extLst>
              <a:ext uri="{FF2B5EF4-FFF2-40B4-BE49-F238E27FC236}">
                <a16:creationId xmlns:a16="http://schemas.microsoft.com/office/drawing/2014/main" id="{C91881C6-E225-467C-9D24-89E60F4BB028}"/>
              </a:ext>
            </a:extLst>
          </p:cNvPr>
          <p:cNvSpPr>
            <a:spLocks noGrp="1"/>
          </p:cNvSpPr>
          <p:nvPr>
            <p:ph type="sldNum" sz="quarter" idx="12"/>
          </p:nvPr>
        </p:nvSpPr>
        <p:spPr/>
        <p:txBody>
          <a:bodyPr/>
          <a:lstStyle/>
          <a:p>
            <a:fld id="{7525300A-58DC-40DB-8266-5DAB654BB66A}" type="slidenum">
              <a:rPr lang="en-US" smtClean="0"/>
              <a:t>5</a:t>
            </a:fld>
            <a:endParaRPr lang="en-US"/>
          </a:p>
        </p:txBody>
      </p:sp>
    </p:spTree>
    <p:extLst>
      <p:ext uri="{BB962C8B-B14F-4D97-AF65-F5344CB8AC3E}">
        <p14:creationId xmlns:p14="http://schemas.microsoft.com/office/powerpoint/2010/main" val="2398838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11461078" cy="634544"/>
          </a:xfrm>
          <a:solidFill>
            <a:schemeClr val="accent6">
              <a:lumMod val="20000"/>
              <a:lumOff val="80000"/>
            </a:schemeClr>
          </a:solidFill>
        </p:spPr>
        <p:txBody>
          <a:bodyPr>
            <a:normAutofit/>
          </a:bodyPr>
          <a:lstStyle/>
          <a:p>
            <a:r>
              <a:rPr lang="en-US" sz="2900" b="1" u="sng" dirty="0">
                <a:latin typeface="+mn-lt"/>
              </a:rPr>
              <a:t>17.2 Starting a synchronous motor </a:t>
            </a:r>
          </a:p>
        </p:txBody>
      </p:sp>
      <p:sp>
        <p:nvSpPr>
          <p:cNvPr id="4" name="Text Placeholder 3"/>
          <p:cNvSpPr>
            <a:spLocks noGrp="1"/>
          </p:cNvSpPr>
          <p:nvPr>
            <p:ph type="body" sz="half" idx="2"/>
          </p:nvPr>
        </p:nvSpPr>
        <p:spPr>
          <a:xfrm>
            <a:off x="386363" y="763334"/>
            <a:ext cx="11461078" cy="5862753"/>
          </a:xfrm>
          <a:solidFill>
            <a:schemeClr val="accent4">
              <a:lumMod val="20000"/>
              <a:lumOff val="80000"/>
            </a:schemeClr>
          </a:solidFill>
        </p:spPr>
        <p:txBody>
          <a:bodyPr>
            <a:noAutofit/>
          </a:bodyPr>
          <a:lstStyle/>
          <a:p>
            <a:pPr marL="342900" indent="-342900">
              <a:buFont typeface="Wingdings" panose="05000000000000000000" pitchFamily="2" charset="2"/>
              <a:buChar char="ü"/>
            </a:pPr>
            <a:r>
              <a:rPr lang="en-US" sz="2400" dirty="0"/>
              <a:t>Can not start by itself and requires initial push, mostly by squirrel-cage assembly and starts just like induction motor </a:t>
            </a:r>
          </a:p>
          <a:p>
            <a:pPr marL="342900" indent="-342900">
              <a:buFont typeface="Wingdings" panose="05000000000000000000" pitchFamily="2" charset="2"/>
              <a:buChar char="ü"/>
            </a:pPr>
            <a:r>
              <a:rPr lang="en-US" sz="2400" dirty="0"/>
              <a:t>3-phase supply to stator =&gt; Motor accelerates until reaches speed slightly below synchronous speed =&gt; </a:t>
            </a:r>
            <a:r>
              <a:rPr lang="en-US" sz="2400" b="1" i="1" dirty="0">
                <a:solidFill>
                  <a:srgbClr val="FF0000"/>
                </a:solidFill>
              </a:rPr>
              <a:t>DC excitation is suppressed during starting period  </a:t>
            </a:r>
          </a:p>
          <a:p>
            <a:pPr marL="342900" indent="-342900">
              <a:buFont typeface="Wingdings" panose="05000000000000000000" pitchFamily="2" charset="2"/>
              <a:buChar char="ü"/>
            </a:pPr>
            <a:r>
              <a:rPr lang="en-US" sz="2400" dirty="0"/>
              <a:t>Rotating flux created by stator sweeps across the slowly moving salient poles of rotor </a:t>
            </a:r>
          </a:p>
          <a:p>
            <a:pPr marL="342900" indent="-342900">
              <a:buFont typeface="Wingdings" panose="05000000000000000000" pitchFamily="2" charset="2"/>
              <a:buChar char="ü"/>
            </a:pPr>
            <a:r>
              <a:rPr lang="en-US" sz="2400" dirty="0"/>
              <a:t>As large number of turns are present on rotor =&gt; High voltage is induced in rotor windings when it turns at low speed </a:t>
            </a:r>
          </a:p>
          <a:p>
            <a:pPr marL="342900" indent="-342900">
              <a:buFont typeface="Wingdings" panose="05000000000000000000" pitchFamily="2" charset="2"/>
              <a:buChar char="ü"/>
            </a:pPr>
            <a:r>
              <a:rPr lang="en-US" sz="2400" dirty="0"/>
              <a:t>Voltage appears across slip rings and decreases as rotor speeds up and becomes negligible when rotor approaches synchronous speed </a:t>
            </a:r>
          </a:p>
          <a:p>
            <a:pPr marL="342900" indent="-342900">
              <a:buFont typeface="Wingdings" panose="05000000000000000000" pitchFamily="2" charset="2"/>
              <a:buChar char="ü"/>
            </a:pPr>
            <a:r>
              <a:rPr lang="en-US" sz="2400" b="1" dirty="0"/>
              <a:t>To limit the voltage and to improve the starting torque, we either short-circuit the slip rings or connect them to auxiliary resistor during the starting period </a:t>
            </a:r>
          </a:p>
          <a:p>
            <a:pPr marL="342900" indent="-342900">
              <a:buFont typeface="Wingdings" panose="05000000000000000000" pitchFamily="2" charset="2"/>
              <a:buChar char="ü"/>
            </a:pPr>
            <a:r>
              <a:rPr lang="en-US" sz="2400" dirty="0"/>
              <a:t>In case of limited capacity of supply line, we sometime have to apply reduced voltage to stator </a:t>
            </a:r>
          </a:p>
          <a:p>
            <a:pPr marL="342900" indent="-342900">
              <a:buFont typeface="Wingdings" panose="05000000000000000000" pitchFamily="2" charset="2"/>
              <a:buChar char="ü"/>
            </a:pPr>
            <a:r>
              <a:rPr lang="en-US" sz="2400" dirty="0"/>
              <a:t>Large synchronous motors are sometimes brought up to speed by an auxiliary motor known as </a:t>
            </a:r>
            <a:r>
              <a:rPr lang="en-US" sz="2400" b="1" dirty="0"/>
              <a:t>pony motor </a:t>
            </a:r>
          </a:p>
        </p:txBody>
      </p:sp>
      <p:sp>
        <p:nvSpPr>
          <p:cNvPr id="3" name="Footer Placeholder 2">
            <a:extLst>
              <a:ext uri="{FF2B5EF4-FFF2-40B4-BE49-F238E27FC236}">
                <a16:creationId xmlns:a16="http://schemas.microsoft.com/office/drawing/2014/main" id="{2ED94D2D-8CE7-4579-8C55-68E7DE4DA2D6}"/>
              </a:ext>
            </a:extLst>
          </p:cNvPr>
          <p:cNvSpPr>
            <a:spLocks noGrp="1"/>
          </p:cNvSpPr>
          <p:nvPr>
            <p:ph type="ftr" sz="quarter" idx="11"/>
          </p:nvPr>
        </p:nvSpPr>
        <p:spPr/>
        <p:txBody>
          <a:bodyPr/>
          <a:lstStyle/>
          <a:p>
            <a:r>
              <a:rPr lang="en-US"/>
              <a:t>EE350-Electric Machinery Fundamentals</a:t>
            </a:r>
          </a:p>
        </p:txBody>
      </p:sp>
      <p:sp>
        <p:nvSpPr>
          <p:cNvPr id="5" name="Slide Number Placeholder 4">
            <a:extLst>
              <a:ext uri="{FF2B5EF4-FFF2-40B4-BE49-F238E27FC236}">
                <a16:creationId xmlns:a16="http://schemas.microsoft.com/office/drawing/2014/main" id="{691780C1-ED71-46A6-BA71-169E26255127}"/>
              </a:ext>
            </a:extLst>
          </p:cNvPr>
          <p:cNvSpPr>
            <a:spLocks noGrp="1"/>
          </p:cNvSpPr>
          <p:nvPr>
            <p:ph type="sldNum" sz="quarter" idx="12"/>
          </p:nvPr>
        </p:nvSpPr>
        <p:spPr/>
        <p:txBody>
          <a:bodyPr/>
          <a:lstStyle/>
          <a:p>
            <a:fld id="{7525300A-58DC-40DB-8266-5DAB654BB66A}" type="slidenum">
              <a:rPr lang="en-US" smtClean="0"/>
              <a:t>6</a:t>
            </a:fld>
            <a:endParaRPr lang="en-US"/>
          </a:p>
        </p:txBody>
      </p:sp>
    </p:spTree>
    <p:extLst>
      <p:ext uri="{BB962C8B-B14F-4D97-AF65-F5344CB8AC3E}">
        <p14:creationId xmlns:p14="http://schemas.microsoft.com/office/powerpoint/2010/main" val="2402766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11461078" cy="634544"/>
          </a:xfrm>
          <a:solidFill>
            <a:schemeClr val="accent3"/>
          </a:solidFill>
        </p:spPr>
        <p:txBody>
          <a:bodyPr>
            <a:normAutofit/>
          </a:bodyPr>
          <a:lstStyle/>
          <a:p>
            <a:r>
              <a:rPr lang="en-US" sz="2900" b="1" u="sng" dirty="0">
                <a:latin typeface="+mn-lt"/>
              </a:rPr>
              <a:t>17.3 Pull-in torque</a:t>
            </a:r>
          </a:p>
        </p:txBody>
      </p:sp>
      <p:sp>
        <p:nvSpPr>
          <p:cNvPr id="4" name="Text Placeholder 3"/>
          <p:cNvSpPr>
            <a:spLocks noGrp="1"/>
          </p:cNvSpPr>
          <p:nvPr>
            <p:ph type="body" sz="half" idx="2"/>
          </p:nvPr>
        </p:nvSpPr>
        <p:spPr>
          <a:xfrm>
            <a:off x="386363" y="763334"/>
            <a:ext cx="11461080" cy="5809744"/>
          </a:xfrm>
          <a:solidFill>
            <a:schemeClr val="accent1">
              <a:lumMod val="20000"/>
              <a:lumOff val="80000"/>
            </a:schemeClr>
          </a:solidFill>
        </p:spPr>
        <p:txBody>
          <a:bodyPr>
            <a:normAutofit fontScale="92500"/>
          </a:bodyPr>
          <a:lstStyle/>
          <a:p>
            <a:pPr marL="342900" indent="-342900">
              <a:buFont typeface="Wingdings" panose="05000000000000000000" pitchFamily="2" charset="2"/>
              <a:buChar char="ü"/>
            </a:pPr>
            <a:r>
              <a:rPr lang="en-US" sz="2400" dirty="0"/>
              <a:t>When rotor speed reaches near to synchronous speed then rotor is excited with DC current =&gt; Produces alternate N and S poles around the circumference of rotor </a:t>
            </a:r>
          </a:p>
          <a:p>
            <a:pPr marL="342900" indent="-342900">
              <a:buFont typeface="Wingdings" panose="05000000000000000000" pitchFamily="2" charset="2"/>
              <a:buChar char="ü"/>
            </a:pPr>
            <a:r>
              <a:rPr lang="en-US" sz="2400" dirty="0"/>
              <a:t>If at this instant rotor poles faces opposite poles that are on stator then strong magnetic attraction takes place and rotor gets locked with stator, and rotor is literally yanked into step with revolving field </a:t>
            </a:r>
          </a:p>
          <a:p>
            <a:pPr marL="342900" indent="-342900">
              <a:buFont typeface="Wingdings" panose="05000000000000000000" pitchFamily="2" charset="2"/>
              <a:buChar char="ü"/>
            </a:pPr>
            <a:r>
              <a:rPr lang="en-US" sz="2400" dirty="0"/>
              <a:t>Torque developed at the moment described above is called </a:t>
            </a:r>
            <a:r>
              <a:rPr lang="en-US" sz="2400" b="1" dirty="0"/>
              <a:t>pull-in torque</a:t>
            </a:r>
          </a:p>
          <a:p>
            <a:pPr marL="342900" indent="-342900">
              <a:buFont typeface="Wingdings" panose="05000000000000000000" pitchFamily="2" charset="2"/>
              <a:buChar char="ü"/>
            </a:pPr>
            <a:r>
              <a:rPr lang="en-US" sz="2400" b="1" dirty="0"/>
              <a:t>Pull-in torque </a:t>
            </a:r>
            <a:r>
              <a:rPr lang="en-US" sz="2400" dirty="0"/>
              <a:t>of synchronous motor is powerful, but the DC current must be applied at the right time </a:t>
            </a:r>
          </a:p>
          <a:p>
            <a:pPr marL="342900" indent="-342900">
              <a:buFont typeface="Wingdings" panose="05000000000000000000" pitchFamily="2" charset="2"/>
              <a:buChar char="ü"/>
            </a:pPr>
            <a:r>
              <a:rPr lang="en-US" sz="2400" b="1" dirty="0"/>
              <a:t>Mechanical shock </a:t>
            </a:r>
            <a:r>
              <a:rPr lang="en-US" sz="2400" dirty="0"/>
              <a:t>if DC current is not applied at the right time that will bring N pole of stator in front of N pole of rotor and similar case for S pole =&gt; Motor will slow down =&gt; Circuit breaker will trip</a:t>
            </a:r>
          </a:p>
          <a:p>
            <a:pPr marL="342900" indent="-342900">
              <a:buFont typeface="Wingdings" panose="05000000000000000000" pitchFamily="2" charset="2"/>
              <a:buChar char="ü"/>
            </a:pPr>
            <a:r>
              <a:rPr lang="en-US" sz="2400" b="1" dirty="0"/>
              <a:t>Starter designing </a:t>
            </a:r>
            <a:r>
              <a:rPr lang="en-US" sz="2400" dirty="0"/>
              <a:t>for detection of precise moment that will help in applying DC current at right time =&gt; Results in smooth running of synchronous motor </a:t>
            </a:r>
            <a:r>
              <a:rPr lang="en-US" sz="2400" b="1" dirty="0"/>
              <a:t> </a:t>
            </a:r>
          </a:p>
          <a:p>
            <a:pPr marL="342900" indent="-342900">
              <a:buFont typeface="Wingdings" panose="05000000000000000000" pitchFamily="2" charset="2"/>
              <a:buChar char="ü"/>
            </a:pPr>
            <a:r>
              <a:rPr lang="en-US" sz="2400" dirty="0"/>
              <a:t>When motor turns at synchronous speed, then no voltage induction in squirrel-cage , so , it carries no current =&gt; Behavior of synchronous is entirely different from that of induction motor</a:t>
            </a:r>
          </a:p>
          <a:p>
            <a:pPr marL="342900" indent="-342900">
              <a:buFont typeface="Wingdings" panose="05000000000000000000" pitchFamily="2" charset="2"/>
              <a:buChar char="ü"/>
            </a:pPr>
            <a:r>
              <a:rPr lang="en-US" sz="2400" b="1" dirty="0"/>
              <a:t>Direction reversal: </a:t>
            </a:r>
            <a:r>
              <a:rPr lang="en-US" sz="2400" dirty="0"/>
              <a:t>Simply interchange any two lines connected to the stator </a:t>
            </a:r>
            <a:endParaRPr lang="en-US" sz="2400" b="1" dirty="0"/>
          </a:p>
        </p:txBody>
      </p:sp>
      <p:sp>
        <p:nvSpPr>
          <p:cNvPr id="3" name="Footer Placeholder 2">
            <a:extLst>
              <a:ext uri="{FF2B5EF4-FFF2-40B4-BE49-F238E27FC236}">
                <a16:creationId xmlns:a16="http://schemas.microsoft.com/office/drawing/2014/main" id="{354D0751-E4EC-416D-A713-71D0A7FA8282}"/>
              </a:ext>
            </a:extLst>
          </p:cNvPr>
          <p:cNvSpPr>
            <a:spLocks noGrp="1"/>
          </p:cNvSpPr>
          <p:nvPr>
            <p:ph type="ftr" sz="quarter" idx="11"/>
          </p:nvPr>
        </p:nvSpPr>
        <p:spPr/>
        <p:txBody>
          <a:bodyPr/>
          <a:lstStyle/>
          <a:p>
            <a:r>
              <a:rPr lang="en-US"/>
              <a:t>EE350-Electric Machinery Fundamentals</a:t>
            </a:r>
          </a:p>
        </p:txBody>
      </p:sp>
      <p:sp>
        <p:nvSpPr>
          <p:cNvPr id="5" name="Slide Number Placeholder 4">
            <a:extLst>
              <a:ext uri="{FF2B5EF4-FFF2-40B4-BE49-F238E27FC236}">
                <a16:creationId xmlns:a16="http://schemas.microsoft.com/office/drawing/2014/main" id="{0EF8FAD6-1AD3-43BA-930E-19BD7E310162}"/>
              </a:ext>
            </a:extLst>
          </p:cNvPr>
          <p:cNvSpPr>
            <a:spLocks noGrp="1"/>
          </p:cNvSpPr>
          <p:nvPr>
            <p:ph type="sldNum" sz="quarter" idx="12"/>
          </p:nvPr>
        </p:nvSpPr>
        <p:spPr/>
        <p:txBody>
          <a:bodyPr/>
          <a:lstStyle/>
          <a:p>
            <a:fld id="{7525300A-58DC-40DB-8266-5DAB654BB66A}" type="slidenum">
              <a:rPr lang="en-US" smtClean="0"/>
              <a:t>7</a:t>
            </a:fld>
            <a:endParaRPr lang="en-US"/>
          </a:p>
        </p:txBody>
      </p:sp>
    </p:spTree>
    <p:extLst>
      <p:ext uri="{BB962C8B-B14F-4D97-AF65-F5344CB8AC3E}">
        <p14:creationId xmlns:p14="http://schemas.microsoft.com/office/powerpoint/2010/main" val="1372516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b="1" dirty="0">
                <a:solidFill>
                  <a:schemeClr val="bg1"/>
                </a:solidFill>
              </a:rPr>
              <a:t>17.3 Pull-in Torque</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0185" y="1573911"/>
            <a:ext cx="6151629" cy="5098480"/>
          </a:xfrm>
          <a:prstGeom prst="rect">
            <a:avLst/>
          </a:prstGeom>
        </p:spPr>
      </p:pic>
      <p:sp>
        <p:nvSpPr>
          <p:cNvPr id="4" name="Footer Placeholder 3">
            <a:extLst>
              <a:ext uri="{FF2B5EF4-FFF2-40B4-BE49-F238E27FC236}">
                <a16:creationId xmlns:a16="http://schemas.microsoft.com/office/drawing/2014/main" id="{F6AB99A5-15BE-49DF-9F70-498E807B8CCC}"/>
              </a:ext>
            </a:extLst>
          </p:cNvPr>
          <p:cNvSpPr>
            <a:spLocks noGrp="1"/>
          </p:cNvSpPr>
          <p:nvPr>
            <p:ph type="ftr" sz="quarter" idx="11"/>
          </p:nvPr>
        </p:nvSpPr>
        <p:spPr/>
        <p:txBody>
          <a:bodyPr/>
          <a:lstStyle/>
          <a:p>
            <a:r>
              <a:rPr lang="en-US"/>
              <a:t>EE350-Electric Machinery Fundamentals</a:t>
            </a:r>
          </a:p>
        </p:txBody>
      </p:sp>
      <p:sp>
        <p:nvSpPr>
          <p:cNvPr id="5" name="Slide Number Placeholder 4">
            <a:extLst>
              <a:ext uri="{FF2B5EF4-FFF2-40B4-BE49-F238E27FC236}">
                <a16:creationId xmlns:a16="http://schemas.microsoft.com/office/drawing/2014/main" id="{C5556867-D6A5-4F1F-9DE1-FD3AB58E61BD}"/>
              </a:ext>
            </a:extLst>
          </p:cNvPr>
          <p:cNvSpPr>
            <a:spLocks noGrp="1"/>
          </p:cNvSpPr>
          <p:nvPr>
            <p:ph type="sldNum" sz="quarter" idx="12"/>
          </p:nvPr>
        </p:nvSpPr>
        <p:spPr/>
        <p:txBody>
          <a:bodyPr/>
          <a:lstStyle/>
          <a:p>
            <a:fld id="{7525300A-58DC-40DB-8266-5DAB654BB66A}" type="slidenum">
              <a:rPr lang="en-US" smtClean="0"/>
              <a:t>8</a:t>
            </a:fld>
            <a:endParaRPr lang="en-US"/>
          </a:p>
        </p:txBody>
      </p:sp>
    </p:spTree>
    <p:extLst>
      <p:ext uri="{BB962C8B-B14F-4D97-AF65-F5344CB8AC3E}">
        <p14:creationId xmlns:p14="http://schemas.microsoft.com/office/powerpoint/2010/main" val="4161846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6365" y="128789"/>
            <a:ext cx="10029844" cy="634544"/>
          </a:xfrm>
        </p:spPr>
        <p:txBody>
          <a:bodyPr>
            <a:normAutofit/>
          </a:bodyPr>
          <a:lstStyle/>
          <a:p>
            <a:r>
              <a:rPr lang="en-US" sz="2900" b="1" u="sng" dirty="0">
                <a:latin typeface="+mn-lt"/>
              </a:rPr>
              <a:t>17.4 Motor under load-general description </a:t>
            </a:r>
          </a:p>
        </p:txBody>
      </p:sp>
      <p:sp>
        <p:nvSpPr>
          <p:cNvPr id="4" name="Text Placeholder 3"/>
          <p:cNvSpPr>
            <a:spLocks noGrp="1"/>
          </p:cNvSpPr>
          <p:nvPr>
            <p:ph type="body" sz="half" idx="2"/>
          </p:nvPr>
        </p:nvSpPr>
        <p:spPr>
          <a:xfrm>
            <a:off x="386362" y="763334"/>
            <a:ext cx="11540595" cy="5809744"/>
          </a:xfrm>
          <a:solidFill>
            <a:schemeClr val="accent4">
              <a:lumMod val="20000"/>
              <a:lumOff val="80000"/>
            </a:schemeClr>
          </a:solidFill>
        </p:spPr>
        <p:txBody>
          <a:bodyPr>
            <a:normAutofit/>
          </a:bodyPr>
          <a:lstStyle/>
          <a:p>
            <a:pPr marL="342900" indent="-342900">
              <a:buFont typeface="Wingdings" panose="05000000000000000000" pitchFamily="2" charset="2"/>
              <a:buChar char="ü"/>
            </a:pPr>
            <a:r>
              <a:rPr lang="en-US" sz="2000" b="1" dirty="0"/>
              <a:t>At no-load: </a:t>
            </a:r>
            <a:r>
              <a:rPr lang="en-US" sz="2000" dirty="0"/>
              <a:t>Rotor poles are directly to stator poles and their axes coincide (figure on previous slide)</a:t>
            </a:r>
          </a:p>
          <a:p>
            <a:pPr marL="342900" indent="-342900">
              <a:buFont typeface="Wingdings" panose="05000000000000000000" pitchFamily="2" charset="2"/>
              <a:buChar char="ü"/>
            </a:pPr>
            <a:r>
              <a:rPr lang="en-US" sz="2000" b="1" dirty="0"/>
              <a:t>At mechanical load: </a:t>
            </a:r>
            <a:r>
              <a:rPr lang="en-US" sz="2000" dirty="0"/>
              <a:t>Rotor poles slightly lags behind the stator poles but rotor continues to turn at synchronous speed </a:t>
            </a:r>
          </a:p>
          <a:p>
            <a:pPr marL="342900" indent="-342900">
              <a:buFont typeface="Wingdings" panose="05000000000000000000" pitchFamily="2" charset="2"/>
              <a:buChar char="ü"/>
            </a:pPr>
            <a:r>
              <a:rPr lang="en-US" sz="2000" b="1" dirty="0"/>
              <a:t>Mechanical angle </a:t>
            </a:r>
            <a:r>
              <a:rPr lang="el-GR" sz="2000" b="1" dirty="0"/>
              <a:t>α</a:t>
            </a:r>
            <a:r>
              <a:rPr lang="en-US" sz="2000" b="1" dirty="0"/>
              <a:t> </a:t>
            </a:r>
            <a:r>
              <a:rPr lang="en-US" sz="2000" dirty="0"/>
              <a:t>increases with increasing load </a:t>
            </a:r>
          </a:p>
          <a:p>
            <a:pPr marL="342900" indent="-342900">
              <a:buFont typeface="Wingdings" panose="05000000000000000000" pitchFamily="2" charset="2"/>
              <a:buChar char="ü"/>
            </a:pPr>
            <a:r>
              <a:rPr lang="en-US" sz="2000" dirty="0"/>
              <a:t>In spite of rotor lagging, magnetic attraction keeps the rotor locked to revolving field, and the motor develops an even more powerful torque as the mechanical angel increases </a:t>
            </a:r>
          </a:p>
          <a:p>
            <a:pPr marL="342900" indent="-342900">
              <a:buFont typeface="Wingdings" panose="05000000000000000000" pitchFamily="2" charset="2"/>
              <a:buChar char="ü"/>
            </a:pPr>
            <a:r>
              <a:rPr lang="en-US" sz="2000" b="1" dirty="0"/>
              <a:t>Limit: </a:t>
            </a:r>
            <a:r>
              <a:rPr lang="en-US" sz="2000" dirty="0"/>
              <a:t>Exceeding of mechanical loading than that of </a:t>
            </a:r>
            <a:r>
              <a:rPr lang="en-US" sz="2000" b="1" dirty="0">
                <a:solidFill>
                  <a:srgbClr val="FF0000"/>
                </a:solidFill>
              </a:rPr>
              <a:t>pull-out torque </a:t>
            </a:r>
            <a:r>
              <a:rPr lang="en-US" sz="2000" dirty="0"/>
              <a:t>will bring motor to halt condition </a:t>
            </a:r>
            <a:endParaRPr lang="en-US" sz="2000" b="1" dirty="0"/>
          </a:p>
          <a:p>
            <a:pPr marL="342900" indent="-342900">
              <a:buFont typeface="Wingdings" panose="05000000000000000000" pitchFamily="2" charset="2"/>
              <a:buChar char="ü"/>
            </a:pPr>
            <a:r>
              <a:rPr lang="en-US" sz="2000" dirty="0"/>
              <a:t>Motor gets out of step and creates disturbance on line and causes circuit breakers to trip =&gt; Saves motor as squirrel-cage and stator get overheated if motor fails to rotate at synchronous speed </a:t>
            </a:r>
          </a:p>
          <a:p>
            <a:pPr marL="342900" indent="-342900">
              <a:buFont typeface="Wingdings" panose="05000000000000000000" pitchFamily="2" charset="2"/>
              <a:buChar char="ü"/>
            </a:pPr>
            <a:r>
              <a:rPr lang="en-US" sz="2000" b="1" dirty="0">
                <a:highlight>
                  <a:srgbClr val="FFFF00"/>
                </a:highlight>
              </a:rPr>
              <a:t>Pull-out torque </a:t>
            </a:r>
            <a:r>
              <a:rPr lang="en-US" sz="2000" dirty="0"/>
              <a:t>depends upon the mmf developed by stator and rotor poles </a:t>
            </a:r>
          </a:p>
          <a:p>
            <a:pPr marL="342900" indent="-342900">
              <a:buFont typeface="Wingdings" panose="05000000000000000000" pitchFamily="2" charset="2"/>
              <a:buChar char="ü"/>
            </a:pPr>
            <a:r>
              <a:rPr lang="en-US" sz="2000" b="1" dirty="0"/>
              <a:t>Rotor mmf </a:t>
            </a:r>
            <a:r>
              <a:rPr lang="en-US" sz="2000" dirty="0"/>
              <a:t>depends upon the </a:t>
            </a:r>
            <a:r>
              <a:rPr lang="en-US" sz="2000" b="1" dirty="0"/>
              <a:t>DC excitation I</a:t>
            </a:r>
            <a:r>
              <a:rPr lang="en-US" sz="2000" b="1" baseline="-25000" dirty="0"/>
              <a:t>X</a:t>
            </a:r>
            <a:r>
              <a:rPr lang="en-US" sz="2000" b="1" dirty="0"/>
              <a:t> </a:t>
            </a:r>
            <a:r>
              <a:rPr lang="en-US" sz="2000" dirty="0"/>
              <a:t>while </a:t>
            </a:r>
            <a:r>
              <a:rPr lang="en-US" sz="2000" b="1" dirty="0"/>
              <a:t>stator mmf </a:t>
            </a:r>
            <a:r>
              <a:rPr lang="en-US" sz="2000" dirty="0"/>
              <a:t>depends </a:t>
            </a:r>
            <a:r>
              <a:rPr lang="en-US" sz="2000" b="1" dirty="0"/>
              <a:t>upon AC flowing into the windings</a:t>
            </a:r>
          </a:p>
          <a:p>
            <a:pPr marL="342900" indent="-342900">
              <a:buFont typeface="Wingdings" panose="05000000000000000000" pitchFamily="2" charset="2"/>
              <a:buChar char="ü"/>
            </a:pPr>
            <a:r>
              <a:rPr lang="en-US" sz="2000" b="1" dirty="0"/>
              <a:t>Mechanical angle </a:t>
            </a:r>
            <a:r>
              <a:rPr lang="el-GR" sz="2000" b="1" dirty="0"/>
              <a:t>α</a:t>
            </a:r>
            <a:r>
              <a:rPr lang="en-US" sz="2000" b="1" dirty="0"/>
              <a:t> </a:t>
            </a:r>
            <a:r>
              <a:rPr lang="en-US" sz="2000" dirty="0"/>
              <a:t>has direct impact on stator current =&gt; Current increases with increasing </a:t>
            </a:r>
            <a:r>
              <a:rPr lang="el-GR" sz="2000" b="1" dirty="0"/>
              <a:t>α</a:t>
            </a:r>
            <a:r>
              <a:rPr lang="en-US" sz="2000" b="1" dirty="0"/>
              <a:t> </a:t>
            </a:r>
          </a:p>
          <a:p>
            <a:pPr marL="342900" indent="-342900">
              <a:buFont typeface="Wingdings" panose="05000000000000000000" pitchFamily="2" charset="2"/>
              <a:buChar char="ü"/>
            </a:pPr>
            <a:r>
              <a:rPr lang="en-US" sz="2000" b="1" dirty="0"/>
              <a:t>Larger angle =&gt; Bigger mechanical load =&gt; Increased current or power </a:t>
            </a:r>
            <a:r>
              <a:rPr lang="en-US" sz="2000" dirty="0"/>
              <a:t>(supplied by 3-phase power supply)</a:t>
            </a:r>
          </a:p>
        </p:txBody>
      </p:sp>
      <p:sp>
        <p:nvSpPr>
          <p:cNvPr id="3" name="Footer Placeholder 2">
            <a:extLst>
              <a:ext uri="{FF2B5EF4-FFF2-40B4-BE49-F238E27FC236}">
                <a16:creationId xmlns:a16="http://schemas.microsoft.com/office/drawing/2014/main" id="{7F87D110-EEBB-413C-9591-338C33FE084E}"/>
              </a:ext>
            </a:extLst>
          </p:cNvPr>
          <p:cNvSpPr>
            <a:spLocks noGrp="1"/>
          </p:cNvSpPr>
          <p:nvPr>
            <p:ph type="ftr" sz="quarter" idx="11"/>
          </p:nvPr>
        </p:nvSpPr>
        <p:spPr/>
        <p:txBody>
          <a:bodyPr/>
          <a:lstStyle/>
          <a:p>
            <a:r>
              <a:rPr lang="en-US"/>
              <a:t>EE350-Electric Machinery Fundamentals</a:t>
            </a:r>
          </a:p>
        </p:txBody>
      </p:sp>
      <p:sp>
        <p:nvSpPr>
          <p:cNvPr id="5" name="Slide Number Placeholder 4">
            <a:extLst>
              <a:ext uri="{FF2B5EF4-FFF2-40B4-BE49-F238E27FC236}">
                <a16:creationId xmlns:a16="http://schemas.microsoft.com/office/drawing/2014/main" id="{6C6DAEEC-1BC0-4E8B-B102-16B9D390954A}"/>
              </a:ext>
            </a:extLst>
          </p:cNvPr>
          <p:cNvSpPr>
            <a:spLocks noGrp="1"/>
          </p:cNvSpPr>
          <p:nvPr>
            <p:ph type="sldNum" sz="quarter" idx="12"/>
          </p:nvPr>
        </p:nvSpPr>
        <p:spPr/>
        <p:txBody>
          <a:bodyPr/>
          <a:lstStyle/>
          <a:p>
            <a:fld id="{7525300A-58DC-40DB-8266-5DAB654BB66A}" type="slidenum">
              <a:rPr lang="en-US" smtClean="0"/>
              <a:t>9</a:t>
            </a:fld>
            <a:endParaRPr lang="en-US"/>
          </a:p>
        </p:txBody>
      </p:sp>
    </p:spTree>
    <p:extLst>
      <p:ext uri="{BB962C8B-B14F-4D97-AF65-F5344CB8AC3E}">
        <p14:creationId xmlns:p14="http://schemas.microsoft.com/office/powerpoint/2010/main" val="231465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5300</TotalTime>
  <Words>1391</Words>
  <Application>Microsoft Office PowerPoint</Application>
  <PresentationFormat>Widescreen</PresentationFormat>
  <Paragraphs>154</Paragraphs>
  <Slides>25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Algerian</vt:lpstr>
      <vt:lpstr>Arial</vt:lpstr>
      <vt:lpstr>Calibri</vt:lpstr>
      <vt:lpstr>Calibri Light</vt:lpstr>
      <vt:lpstr>Times New Roman</vt:lpstr>
      <vt:lpstr>Wingdings</vt:lpstr>
      <vt:lpstr>Office Theme</vt:lpstr>
      <vt:lpstr>Electrical Machinery Fundamentals</vt:lpstr>
      <vt:lpstr>Chapter 17 Synchronous Motor </vt:lpstr>
      <vt:lpstr>PowerPoint Presentation</vt:lpstr>
      <vt:lpstr>17.1 Construction</vt:lpstr>
      <vt:lpstr>17.1 Construction</vt:lpstr>
      <vt:lpstr>17.2 Starting a synchronous motor </vt:lpstr>
      <vt:lpstr>17.3 Pull-in torque</vt:lpstr>
      <vt:lpstr>17.3 Pull-in Torque</vt:lpstr>
      <vt:lpstr>17.4 Motor under load-general description </vt:lpstr>
      <vt:lpstr>17.4 Motor under load-general description</vt:lpstr>
      <vt:lpstr>17.5 Motor under load Simple Calculations </vt:lpstr>
      <vt:lpstr>17.6 Power and Torque</vt:lpstr>
      <vt:lpstr>17.6 Power and Torque</vt:lpstr>
      <vt:lpstr>17.7 Mechanical and Electrical angle </vt:lpstr>
      <vt:lpstr>17.8 Reluctance torque</vt:lpstr>
      <vt:lpstr>17.8 Reluctance torque</vt:lpstr>
      <vt:lpstr>17.8 Reluctance torque</vt:lpstr>
      <vt:lpstr>17.8 Reluctance torque</vt:lpstr>
      <vt:lpstr>17.10 Excitation and reactive power</vt:lpstr>
      <vt:lpstr>17.10 Excitation and Reactive Power</vt:lpstr>
      <vt:lpstr>17.13 Stopping Synchronous Motors</vt:lpstr>
      <vt:lpstr>17.14 Synchronous Motors vs Induction Motors</vt:lpstr>
      <vt:lpstr>17.14 Synchronous Motors vs Induction Motors</vt:lpstr>
      <vt:lpstr>17.15 Synchronous Capacitor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Conventional and Electron Current Flow</dc:title>
  <dc:creator>Umar Virk</dc:creator>
  <cp:lastModifiedBy>Dr. Aashir Walid</cp:lastModifiedBy>
  <cp:revision>700</cp:revision>
  <dcterms:created xsi:type="dcterms:W3CDTF">2016-09-07T16:18:06Z</dcterms:created>
  <dcterms:modified xsi:type="dcterms:W3CDTF">2020-07-06T18:35:14Z</dcterms:modified>
</cp:coreProperties>
</file>